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0"/>
  </p:notesMasterIdLst>
  <p:sldIdLst>
    <p:sldId id="256" r:id="rId2"/>
    <p:sldId id="338" r:id="rId3"/>
    <p:sldId id="324" r:id="rId4"/>
    <p:sldId id="325" r:id="rId5"/>
    <p:sldId id="326" r:id="rId6"/>
    <p:sldId id="322" r:id="rId7"/>
    <p:sldId id="308" r:id="rId8"/>
    <p:sldId id="327" r:id="rId9"/>
    <p:sldId id="328" r:id="rId10"/>
    <p:sldId id="329" r:id="rId11"/>
    <p:sldId id="330" r:id="rId12"/>
    <p:sldId id="260" r:id="rId13"/>
    <p:sldId id="334" r:id="rId14"/>
    <p:sldId id="333" r:id="rId15"/>
    <p:sldId id="335" r:id="rId16"/>
    <p:sldId id="336" r:id="rId17"/>
    <p:sldId id="337" r:id="rId18"/>
    <p:sldId id="332" r:id="rId19"/>
    <p:sldId id="305" r:id="rId20"/>
    <p:sldId id="316" r:id="rId21"/>
    <p:sldId id="317" r:id="rId22"/>
    <p:sldId id="321" r:id="rId23"/>
    <p:sldId id="318" r:id="rId24"/>
    <p:sldId id="319" r:id="rId25"/>
    <p:sldId id="320" r:id="rId26"/>
    <p:sldId id="315" r:id="rId27"/>
    <p:sldId id="314" r:id="rId28"/>
    <p:sldId id="284" r:id="rId2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76263" autoAdjust="0"/>
  </p:normalViewPr>
  <p:slideViewPr>
    <p:cSldViewPr snapToGrid="0">
      <p:cViewPr varScale="1">
        <p:scale>
          <a:sx n="73" d="100"/>
          <a:sy n="73" d="100"/>
        </p:scale>
        <p:origin x="128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HCAOG\Projects%20-%20current\Yearly%20Review%20(Annual%20Report)\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HCAOG\Projects%20-%20current\Yearly%20Review%20(Annual%20Report)\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r>
              <a:rPr lang="en-US" sz="1600" b="1"/>
              <a:t>Distributions to Transit</a:t>
            </a:r>
          </a:p>
        </c:rich>
      </c:tx>
      <c:layout>
        <c:manualLayout>
          <c:xMode val="edge"/>
          <c:yMode val="edge"/>
          <c:x val="0.2474316132622259"/>
          <c:y val="2.8832290391853511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Sheet1!$H$21:$H$26</c:f>
            </c:numRef>
          </c:val>
          <c:extLst>
            <c:ext xmlns:c16="http://schemas.microsoft.com/office/drawing/2014/chart" uri="{C3380CC4-5D6E-409C-BE32-E72D297353CC}">
              <c16:uniqueId val="{00000000-7C4F-4F22-9533-C0D732440DF9}"/>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Sheet1!$I$21:$I$26</c:f>
            </c:numRef>
          </c:val>
          <c:extLst>
            <c:ext xmlns:c16="http://schemas.microsoft.com/office/drawing/2014/chart" uri="{C3380CC4-5D6E-409C-BE32-E72D297353CC}">
              <c16:uniqueId val="{00000001-7C4F-4F22-9533-C0D732440DF9}"/>
            </c:ext>
          </c:extLst>
        </c:ser>
        <c:ser>
          <c:idx val="2"/>
          <c:order val="2"/>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Sheet1!$J$21:$J$26</c:f>
            </c:numRef>
          </c:val>
          <c:extLst>
            <c:ext xmlns:c16="http://schemas.microsoft.com/office/drawing/2014/chart" uri="{C3380CC4-5D6E-409C-BE32-E72D297353CC}">
              <c16:uniqueId val="{00000002-7C4F-4F22-9533-C0D732440DF9}"/>
            </c:ext>
          </c:extLst>
        </c:ser>
        <c:ser>
          <c:idx val="3"/>
          <c:order val="3"/>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Sheet1!$K$21:$K$26</c:f>
            </c:numRef>
          </c:val>
          <c:extLst>
            <c:ext xmlns:c16="http://schemas.microsoft.com/office/drawing/2014/chart" uri="{C3380CC4-5D6E-409C-BE32-E72D297353CC}">
              <c16:uniqueId val="{00000003-7C4F-4F22-9533-C0D732440DF9}"/>
            </c:ext>
          </c:extLst>
        </c:ser>
        <c:ser>
          <c:idx val="4"/>
          <c:order val="4"/>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Sheet1!$L$21:$L$26</c:f>
            </c:numRef>
          </c:val>
          <c:extLst>
            <c:ext xmlns:c16="http://schemas.microsoft.com/office/drawing/2014/chart" uri="{C3380CC4-5D6E-409C-BE32-E72D297353CC}">
              <c16:uniqueId val="{00000004-7C4F-4F22-9533-C0D732440DF9}"/>
            </c:ext>
          </c:extLst>
        </c:ser>
        <c:ser>
          <c:idx val="5"/>
          <c:order val="5"/>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7C4F-4F22-9533-C0D732440DF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8-7C4F-4F22-9533-C0D732440DF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A-7C4F-4F22-9533-C0D732440DF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C-7C4F-4F22-9533-C0D732440DF9}"/>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E-7C4F-4F22-9533-C0D732440DF9}"/>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0-7C4F-4F22-9533-C0D732440DF9}"/>
              </c:ext>
            </c:extLst>
          </c:dPt>
          <c:dLbls>
            <c:dLbl>
              <c:idx val="0"/>
              <c:layout>
                <c:manualLayout>
                  <c:x val="0.14509068167604763"/>
                  <c:y val="-7.82013685239491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7C4F-4F22-9533-C0D732440DF9}"/>
                </c:ext>
              </c:extLst>
            </c:dLbl>
            <c:dLbl>
              <c:idx val="1"/>
              <c:layout>
                <c:manualLayout>
                  <c:x val="-0.11257035647279549"/>
                  <c:y val="7.82013685239491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7C4F-4F22-9533-C0D732440DF9}"/>
                </c:ext>
              </c:extLst>
            </c:dLbl>
            <c:dLbl>
              <c:idx val="2"/>
              <c:layout>
                <c:manualLayout>
                  <c:x val="-0.14759224515322078"/>
                  <c:y val="6.6471163245356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7C4F-4F22-9533-C0D732440DF9}"/>
                </c:ext>
              </c:extLst>
            </c:dLbl>
            <c:dLbl>
              <c:idx val="3"/>
              <c:layout>
                <c:manualLayout>
                  <c:x val="-0.1350844277673546"/>
                  <c:y val="-4.30107526881720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7C4F-4F22-9533-C0D732440DF9}"/>
                </c:ext>
              </c:extLst>
            </c:dLbl>
            <c:dLbl>
              <c:idx val="4"/>
              <c:layout>
                <c:manualLayout>
                  <c:x val="-0.10506566604127585"/>
                  <c:y val="-7.42913000977517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7C4F-4F22-9533-C0D732440DF9}"/>
                </c:ext>
              </c:extLst>
            </c:dLbl>
            <c:dLbl>
              <c:idx val="5"/>
              <c:layout>
                <c:manualLayout>
                  <c:x val="-1.3758599124452783E-2"/>
                  <c:y val="-0.12903210412481431"/>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69542479797905"/>
                      <c:h val="0.12494639049884158"/>
                    </c:manualLayout>
                  </c15:layout>
                </c:ext>
                <c:ext xmlns:c16="http://schemas.microsoft.com/office/drawing/2014/chart" uri="{C3380CC4-5D6E-409C-BE32-E72D297353CC}">
                  <c16:uniqueId val="{00000010-7C4F-4F22-9533-C0D732440DF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Sheet1!$M$21:$M$26</c:f>
              <c:numCache>
                <c:formatCode>_(* #,##0_);_(* \(#,##0\);_(* "-"??_);_(@_)</c:formatCode>
                <c:ptCount val="6"/>
                <c:pt idx="0">
                  <c:v>4584834</c:v>
                </c:pt>
                <c:pt idx="1">
                  <c:v>1115007</c:v>
                </c:pt>
                <c:pt idx="2">
                  <c:v>212787</c:v>
                </c:pt>
                <c:pt idx="3">
                  <c:v>33000</c:v>
                </c:pt>
                <c:pt idx="4">
                  <c:v>1308725</c:v>
                </c:pt>
                <c:pt idx="5">
                  <c:v>148000</c:v>
                </c:pt>
              </c:numCache>
            </c:numRef>
          </c:val>
          <c:extLst>
            <c:ext xmlns:c16="http://schemas.microsoft.com/office/drawing/2014/chart" uri="{C3380CC4-5D6E-409C-BE32-E72D297353CC}">
              <c16:uniqueId val="{00000011-7C4F-4F22-9533-C0D732440DF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r>
              <a:rPr lang="en-US" sz="1600" b="1"/>
              <a:t>Distributions to Transit</a:t>
            </a:r>
          </a:p>
        </c:rich>
      </c:tx>
      <c:layout>
        <c:manualLayout>
          <c:xMode val="edge"/>
          <c:yMode val="edge"/>
          <c:x val="0.2474316132622259"/>
          <c:y val="2.8832290391853511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Sheet1!$H$21:$H$26</c:f>
            </c:numRef>
          </c:val>
          <c:extLst>
            <c:ext xmlns:c16="http://schemas.microsoft.com/office/drawing/2014/chart" uri="{C3380CC4-5D6E-409C-BE32-E72D297353CC}">
              <c16:uniqueId val="{00000000-7C4F-4F22-9533-C0D732440DF9}"/>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Sheet1!$I$21:$I$26</c:f>
            </c:numRef>
          </c:val>
          <c:extLst>
            <c:ext xmlns:c16="http://schemas.microsoft.com/office/drawing/2014/chart" uri="{C3380CC4-5D6E-409C-BE32-E72D297353CC}">
              <c16:uniqueId val="{00000001-7C4F-4F22-9533-C0D732440DF9}"/>
            </c:ext>
          </c:extLst>
        </c:ser>
        <c:ser>
          <c:idx val="2"/>
          <c:order val="2"/>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Sheet1!$J$21:$J$26</c:f>
            </c:numRef>
          </c:val>
          <c:extLst>
            <c:ext xmlns:c16="http://schemas.microsoft.com/office/drawing/2014/chart" uri="{C3380CC4-5D6E-409C-BE32-E72D297353CC}">
              <c16:uniqueId val="{00000002-7C4F-4F22-9533-C0D732440DF9}"/>
            </c:ext>
          </c:extLst>
        </c:ser>
        <c:ser>
          <c:idx val="3"/>
          <c:order val="3"/>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Sheet1!$K$21:$K$26</c:f>
            </c:numRef>
          </c:val>
          <c:extLst>
            <c:ext xmlns:c16="http://schemas.microsoft.com/office/drawing/2014/chart" uri="{C3380CC4-5D6E-409C-BE32-E72D297353CC}">
              <c16:uniqueId val="{00000003-7C4F-4F22-9533-C0D732440DF9}"/>
            </c:ext>
          </c:extLst>
        </c:ser>
        <c:ser>
          <c:idx val="4"/>
          <c:order val="4"/>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Sheet1!$G$21:$G$26</c:f>
              <c:strCache>
                <c:ptCount val="6"/>
                <c:pt idx="0">
                  <c:v>HTA/RTS </c:v>
                </c:pt>
                <c:pt idx="1">
                  <c:v>A&amp;MRTS</c:v>
                </c:pt>
                <c:pt idx="2">
                  <c:v>Fortuna</c:v>
                </c:pt>
                <c:pt idx="3">
                  <c:v>Blue Lake Rancheria</c:v>
                </c:pt>
                <c:pt idx="4">
                  <c:v>ETS</c:v>
                </c:pt>
                <c:pt idx="5">
                  <c:v>Adult Day Health Cares</c:v>
                </c:pt>
              </c:strCache>
            </c:strRef>
          </c:cat>
          <c:val>
            <c:numRef>
              <c:f>Sheet1!$L$21:$L$26</c:f>
            </c:numRef>
          </c:val>
          <c:extLst>
            <c:ext xmlns:c16="http://schemas.microsoft.com/office/drawing/2014/chart" uri="{C3380CC4-5D6E-409C-BE32-E72D297353CC}">
              <c16:uniqueId val="{00000004-7C4F-4F22-9533-C0D732440DF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Distributions to Jurisdictions</a:t>
            </a:r>
          </a:p>
        </c:rich>
      </c:tx>
      <c:layout>
        <c:manualLayout>
          <c:xMode val="edge"/>
          <c:yMode val="edge"/>
          <c:x val="0.19190266841644793"/>
          <c:y val="1.943634596695821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doughnut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Sheet1!$G$20:$G$28</c:f>
              <c:strCache>
                <c:ptCount val="9"/>
                <c:pt idx="0">
                  <c:v>County </c:v>
                </c:pt>
                <c:pt idx="1">
                  <c:v>Arcata</c:v>
                </c:pt>
                <c:pt idx="2">
                  <c:v>Blue Lake </c:v>
                </c:pt>
                <c:pt idx="3">
                  <c:v>Eureka</c:v>
                </c:pt>
                <c:pt idx="4">
                  <c:v>Ferndale</c:v>
                </c:pt>
                <c:pt idx="5">
                  <c:v>Fortuna</c:v>
                </c:pt>
                <c:pt idx="6">
                  <c:v>Rio Dell </c:v>
                </c:pt>
                <c:pt idx="7">
                  <c:v>Trinidad </c:v>
                </c:pt>
                <c:pt idx="8">
                  <c:v>Tribes </c:v>
                </c:pt>
              </c:strCache>
            </c:strRef>
          </c:cat>
          <c:val>
            <c:numRef>
              <c:f>Sheet1!$H$20:$H$28</c:f>
            </c:numRef>
          </c:val>
          <c:extLst>
            <c:ext xmlns:c16="http://schemas.microsoft.com/office/drawing/2014/chart" uri="{C3380CC4-5D6E-409C-BE32-E72D297353CC}">
              <c16:uniqueId val="{00000000-EF48-4065-9265-D343E80FB097}"/>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Sheet1!$G$20:$G$28</c:f>
              <c:strCache>
                <c:ptCount val="9"/>
                <c:pt idx="0">
                  <c:v>County </c:v>
                </c:pt>
                <c:pt idx="1">
                  <c:v>Arcata</c:v>
                </c:pt>
                <c:pt idx="2">
                  <c:v>Blue Lake </c:v>
                </c:pt>
                <c:pt idx="3">
                  <c:v>Eureka</c:v>
                </c:pt>
                <c:pt idx="4">
                  <c:v>Ferndale</c:v>
                </c:pt>
                <c:pt idx="5">
                  <c:v>Fortuna</c:v>
                </c:pt>
                <c:pt idx="6">
                  <c:v>Rio Dell </c:v>
                </c:pt>
                <c:pt idx="7">
                  <c:v>Trinidad </c:v>
                </c:pt>
                <c:pt idx="8">
                  <c:v>Tribes </c:v>
                </c:pt>
              </c:strCache>
            </c:strRef>
          </c:cat>
          <c:val>
            <c:numRef>
              <c:f>Sheet1!$I$20:$I$28</c:f>
            </c:numRef>
          </c:val>
          <c:extLst>
            <c:ext xmlns:c16="http://schemas.microsoft.com/office/drawing/2014/chart" uri="{C3380CC4-5D6E-409C-BE32-E72D297353CC}">
              <c16:uniqueId val="{00000001-EF48-4065-9265-D343E80FB097}"/>
            </c:ext>
          </c:extLst>
        </c:ser>
        <c:ser>
          <c:idx val="2"/>
          <c:order val="2"/>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Sheet1!$G$20:$G$28</c:f>
              <c:strCache>
                <c:ptCount val="9"/>
                <c:pt idx="0">
                  <c:v>County </c:v>
                </c:pt>
                <c:pt idx="1">
                  <c:v>Arcata</c:v>
                </c:pt>
                <c:pt idx="2">
                  <c:v>Blue Lake </c:v>
                </c:pt>
                <c:pt idx="3">
                  <c:v>Eureka</c:v>
                </c:pt>
                <c:pt idx="4">
                  <c:v>Ferndale</c:v>
                </c:pt>
                <c:pt idx="5">
                  <c:v>Fortuna</c:v>
                </c:pt>
                <c:pt idx="6">
                  <c:v>Rio Dell </c:v>
                </c:pt>
                <c:pt idx="7">
                  <c:v>Trinidad </c:v>
                </c:pt>
                <c:pt idx="8">
                  <c:v>Tribes </c:v>
                </c:pt>
              </c:strCache>
            </c:strRef>
          </c:cat>
          <c:val>
            <c:numRef>
              <c:f>Sheet1!$J$20:$J$28</c:f>
            </c:numRef>
          </c:val>
          <c:extLst>
            <c:ext xmlns:c16="http://schemas.microsoft.com/office/drawing/2014/chart" uri="{C3380CC4-5D6E-409C-BE32-E72D297353CC}">
              <c16:uniqueId val="{00000002-EF48-4065-9265-D343E80FB097}"/>
            </c:ext>
          </c:extLst>
        </c:ser>
        <c:ser>
          <c:idx val="3"/>
          <c:order val="3"/>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EF48-4065-9265-D343E80FB09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6-EF48-4065-9265-D343E80FB09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8-EF48-4065-9265-D343E80FB09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A-EF48-4065-9265-D343E80FB09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C-EF48-4065-9265-D343E80FB097}"/>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E-EF48-4065-9265-D343E80FB097}"/>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0-EF48-4065-9265-D343E80FB097}"/>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2-EF48-4065-9265-D343E80FB097}"/>
              </c:ext>
            </c:extLst>
          </c:dPt>
          <c:dPt>
            <c:idx val="8"/>
            <c:bubble3D val="0"/>
            <c:spPr>
              <a:solidFill>
                <a:schemeClr val="accent3">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4-EF48-4065-9265-D343E80FB097}"/>
              </c:ext>
            </c:extLst>
          </c:dPt>
          <c:dLbls>
            <c:dLbl>
              <c:idx val="0"/>
              <c:layout>
                <c:manualLayout>
                  <c:x val="0.11388888888888889"/>
                  <c:y val="-7.870370370370370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EF48-4065-9265-D343E80FB097}"/>
                </c:ext>
              </c:extLst>
            </c:dLbl>
            <c:dLbl>
              <c:idx val="1"/>
              <c:layout>
                <c:manualLayout>
                  <c:x val="-1.6666666666666666E-2"/>
                  <c:y val="0.1374644996298538"/>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EF48-4065-9265-D343E80FB097}"/>
                </c:ext>
              </c:extLst>
            </c:dLbl>
            <c:dLbl>
              <c:idx val="2"/>
              <c:layout>
                <c:manualLayout>
                  <c:x val="-8.0555555555555561E-2"/>
                  <c:y val="0.12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EF48-4065-9265-D343E80FB097}"/>
                </c:ext>
              </c:extLst>
            </c:dLbl>
            <c:dLbl>
              <c:idx val="3"/>
              <c:layout>
                <c:manualLayout>
                  <c:x val="-9.166666666666666E-2"/>
                  <c:y val="8.333333333333324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EF48-4065-9265-D343E80FB097}"/>
                </c:ext>
              </c:extLst>
            </c:dLbl>
            <c:dLbl>
              <c:idx val="4"/>
              <c:layout>
                <c:manualLayout>
                  <c:x val="-0.13333333333333336"/>
                  <c:y val="1.851851851851843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EF48-4065-9265-D343E80FB097}"/>
                </c:ext>
              </c:extLst>
            </c:dLbl>
            <c:dLbl>
              <c:idx val="5"/>
              <c:layout>
                <c:manualLayout>
                  <c:x val="-0.11944444444444445"/>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EF48-4065-9265-D343E80FB097}"/>
                </c:ext>
              </c:extLst>
            </c:dLbl>
            <c:dLbl>
              <c:idx val="6"/>
              <c:layout>
                <c:manualLayout>
                  <c:x val="-0.14722222222222223"/>
                  <c:y val="-4.16666666666666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EF48-4065-9265-D343E80FB097}"/>
                </c:ext>
              </c:extLst>
            </c:dLbl>
            <c:dLbl>
              <c:idx val="7"/>
              <c:layout>
                <c:manualLayout>
                  <c:x val="-9.166666666666666E-2"/>
                  <c:y val="-0.106481481481481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EF48-4065-9265-D343E80FB097}"/>
                </c:ext>
              </c:extLst>
            </c:dLbl>
            <c:dLbl>
              <c:idx val="8"/>
              <c:layout>
                <c:manualLayout>
                  <c:x val="2.2222222222222171E-2"/>
                  <c:y val="-0.1435185185185185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EF48-4065-9265-D343E80FB09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Sheet1!$G$20:$G$28</c:f>
              <c:strCache>
                <c:ptCount val="9"/>
                <c:pt idx="0">
                  <c:v>County </c:v>
                </c:pt>
                <c:pt idx="1">
                  <c:v>Arcata</c:v>
                </c:pt>
                <c:pt idx="2">
                  <c:v>Blue Lake </c:v>
                </c:pt>
                <c:pt idx="3">
                  <c:v>Eureka</c:v>
                </c:pt>
                <c:pt idx="4">
                  <c:v>Ferndale</c:v>
                </c:pt>
                <c:pt idx="5">
                  <c:v>Fortuna</c:v>
                </c:pt>
                <c:pt idx="6">
                  <c:v>Rio Dell </c:v>
                </c:pt>
                <c:pt idx="7">
                  <c:v>Trinidad </c:v>
                </c:pt>
                <c:pt idx="8">
                  <c:v>Tribes </c:v>
                </c:pt>
              </c:strCache>
            </c:strRef>
          </c:cat>
          <c:val>
            <c:numRef>
              <c:f>Sheet1!$K$20:$K$28</c:f>
              <c:numCache>
                <c:formatCode>_(* #,##0_);_(* \(#,##0\);_(* "-"??_);_(@_)</c:formatCode>
                <c:ptCount val="9"/>
                <c:pt idx="0">
                  <c:v>1209398</c:v>
                </c:pt>
                <c:pt idx="1">
                  <c:v>140613</c:v>
                </c:pt>
                <c:pt idx="2">
                  <c:v>45816</c:v>
                </c:pt>
                <c:pt idx="3">
                  <c:v>237725</c:v>
                </c:pt>
                <c:pt idx="4">
                  <c:v>69569</c:v>
                </c:pt>
                <c:pt idx="5">
                  <c:v>402907</c:v>
                </c:pt>
                <c:pt idx="6">
                  <c:v>116833</c:v>
                </c:pt>
                <c:pt idx="7">
                  <c:v>7955</c:v>
                </c:pt>
                <c:pt idx="8">
                  <c:v>126238</c:v>
                </c:pt>
              </c:numCache>
            </c:numRef>
          </c:val>
          <c:extLst>
            <c:ext xmlns:c16="http://schemas.microsoft.com/office/drawing/2014/chart" uri="{C3380CC4-5D6E-409C-BE32-E72D297353CC}">
              <c16:uniqueId val="{00000015-EF48-4065-9265-D343E80FB097}"/>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8" tIns="93158" rIns="93158" bIns="9315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139393" indent="0" defTabSz="912388">
              <a:spcBef>
                <a:spcPts val="359"/>
              </a:spcBef>
              <a:buClr>
                <a:srgbClr val="726056"/>
              </a:buClr>
              <a:buSzPts val="1400"/>
              <a:buNone/>
              <a:defRPr/>
            </a:pPr>
            <a:r>
              <a:rPr lang="en-US" dirty="0">
                <a:latin typeface="Calibri" panose="020F0502020204030204" pitchFamily="34" charset="0"/>
                <a:ea typeface="Calibri" panose="020F0502020204030204" pitchFamily="34" charset="0"/>
                <a:cs typeface="Times New Roman" panose="02020603050405020304" pitchFamily="18" charset="0"/>
              </a:rPr>
              <a:t>$8-12 Million per year </a:t>
            </a:r>
          </a:p>
          <a:p>
            <a:pPr marL="139393" indent="0" defTabSz="912388">
              <a:spcBef>
                <a:spcPts val="359"/>
              </a:spcBef>
              <a:buClr>
                <a:srgbClr val="726056"/>
              </a:buClr>
              <a:buSzPts val="1400"/>
              <a:buNone/>
              <a:defRPr/>
            </a:pPr>
            <a:endParaRPr lang="en-US" sz="1800" dirty="0">
              <a:solidFill>
                <a:srgbClr val="231F20"/>
              </a:solidFill>
              <a:latin typeface="Arial" panose="020B0604020202020204" pitchFamily="34" charset="0"/>
            </a:endParaRPr>
          </a:p>
          <a:p>
            <a:pPr marL="161759" indent="0">
              <a:buNone/>
            </a:pPr>
            <a:endParaRPr lang="en-US" dirty="0"/>
          </a:p>
        </p:txBody>
      </p:sp>
    </p:spTree>
    <p:extLst>
      <p:ext uri="{BB962C8B-B14F-4D97-AF65-F5344CB8AC3E}">
        <p14:creationId xmlns:p14="http://schemas.microsoft.com/office/powerpoint/2010/main" val="210043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139393" indent="0" defTabSz="912388">
              <a:spcBef>
                <a:spcPts val="359"/>
              </a:spcBef>
              <a:buClr>
                <a:srgbClr val="726056"/>
              </a:buClr>
              <a:buSzPts val="1400"/>
              <a:buNone/>
              <a:defRPr/>
            </a:pPr>
            <a:r>
              <a:rPr lang="en-US" dirty="0">
                <a:latin typeface="Calibri" panose="020F0502020204030204" pitchFamily="34" charset="0"/>
                <a:ea typeface="Calibri" panose="020F0502020204030204" pitchFamily="34" charset="0"/>
                <a:cs typeface="Times New Roman" panose="02020603050405020304" pitchFamily="18" charset="0"/>
              </a:rPr>
              <a:t>$8-12 Million per year </a:t>
            </a:r>
          </a:p>
          <a:p>
            <a:pPr marL="139393" indent="0" defTabSz="912388">
              <a:spcBef>
                <a:spcPts val="359"/>
              </a:spcBef>
              <a:buClr>
                <a:srgbClr val="726056"/>
              </a:buClr>
              <a:buSzPts val="1400"/>
              <a:buNone/>
              <a:defRPr/>
            </a:pPr>
            <a:endParaRPr lang="en-US" sz="1800" dirty="0">
              <a:solidFill>
                <a:srgbClr val="231F20"/>
              </a:solidFill>
              <a:latin typeface="Arial" panose="020B0604020202020204" pitchFamily="34" charset="0"/>
            </a:endParaRPr>
          </a:p>
          <a:p>
            <a:pPr marL="161759" indent="0">
              <a:buNone/>
            </a:pPr>
            <a:endParaRPr lang="en-US" dirty="0"/>
          </a:p>
        </p:txBody>
      </p:sp>
    </p:spTree>
    <p:extLst>
      <p:ext uri="{BB962C8B-B14F-4D97-AF65-F5344CB8AC3E}">
        <p14:creationId xmlns:p14="http://schemas.microsoft.com/office/powerpoint/2010/main" val="108916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r>
              <a:rPr lang="en-US" dirty="0"/>
              <a:t>Our Most Important Plan. Like our General Plan, where we work with the community, our Technial Advisory Committee and our board to set a vision for our regional transportation network. It  gets updated every 4 years. </a:t>
            </a:r>
          </a:p>
          <a:p>
            <a:pPr marL="0" indent="0">
              <a:buNone/>
            </a:pPr>
            <a:r>
              <a:rPr lang="en-US" dirty="0"/>
              <a:t>It is our chance to be aspirational.  We put policies and projects in the plan that will help us be advocates for good transportation planning, and attract dollars for regionally important projects and issues.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a:buClrTx/>
              <a:buFont typeface="Wingdings" panose="05000000000000000000" pitchFamily="2" charset="2"/>
              <a:buChar char="v"/>
            </a:pPr>
            <a:r>
              <a:rPr lang="en-US" b="1" dirty="0"/>
              <a:t> </a:t>
            </a:r>
            <a:r>
              <a:rPr lang="en-US" sz="1600" dirty="0"/>
              <a:t>Transit Development Plan (TDP) - every five years</a:t>
            </a:r>
          </a:p>
          <a:p>
            <a:pPr lvl="1">
              <a:buClrTx/>
            </a:pPr>
            <a:r>
              <a:rPr lang="en-US" sz="1600" dirty="0"/>
              <a:t>A planning document to assess transit and related transportation issues in the county and provide a “road map” for improvements to the public transit program over the upcoming five years. </a:t>
            </a:r>
          </a:p>
          <a:p>
            <a:pPr lvl="1">
              <a:buClrTx/>
            </a:pPr>
            <a:endParaRPr lang="en-US" sz="1600" dirty="0"/>
          </a:p>
          <a:p>
            <a:pPr>
              <a:buFont typeface="Wingdings" panose="05000000000000000000" pitchFamily="2" charset="2"/>
              <a:buChar char="Ø"/>
            </a:pPr>
            <a:r>
              <a:rPr lang="en-US" sz="1600" dirty="0"/>
              <a:t>Triennial Performance Audits- every three years</a:t>
            </a:r>
          </a:p>
          <a:p>
            <a:pPr lvl="1"/>
            <a:r>
              <a:rPr lang="en-US" sz="1600" dirty="0"/>
              <a:t>Focuses on issues of management, training, operations, dispatch</a:t>
            </a:r>
          </a:p>
          <a:p>
            <a:pPr marL="912388" lvl="1" indent="-297793" defTabSz="912388"/>
            <a:r>
              <a:rPr lang="en-US" sz="2400" dirty="0"/>
              <a:t>A triennial audit that evaluates the efficiency, effectiveness, and economy of the operation of HCAOG and transit operators that are direct recipients of </a:t>
            </a:r>
            <a:r>
              <a:rPr lang="en-US" sz="2400" dirty="0" err="1"/>
              <a:t>TDA</a:t>
            </a:r>
            <a:r>
              <a:rPr lang="en-US" sz="2400" dirty="0"/>
              <a:t> funds. </a:t>
            </a:r>
          </a:p>
          <a:p>
            <a:pPr lvl="1"/>
            <a:endParaRPr lang="en-US" sz="1600" dirty="0"/>
          </a:p>
          <a:p>
            <a:pPr lvl="1">
              <a:buClrTx/>
              <a:buFont typeface="Wingdings" panose="05000000000000000000" pitchFamily="2" charset="2"/>
              <a:buChar char="Ø"/>
            </a:pPr>
            <a:endParaRPr lang="en-US" sz="1600" dirty="0"/>
          </a:p>
          <a:p>
            <a:pPr marL="288289" lvl="2" indent="-285121">
              <a:buClrTx/>
              <a:buFont typeface="Wingdings" panose="05000000000000000000" pitchFamily="2" charset="2"/>
              <a:buChar char="v"/>
            </a:pPr>
            <a:r>
              <a:rPr lang="en-US" sz="1600" dirty="0"/>
              <a:t>Unmet Transit Needs Report of Findings - every year</a:t>
            </a:r>
          </a:p>
          <a:p>
            <a:pPr marL="456194" lvl="2">
              <a:buClrTx/>
            </a:pPr>
            <a:r>
              <a:rPr lang="en-US" sz="1600" dirty="0"/>
              <a:t>Documents the annual process for collecting public input on transit and paratransit needs within the region. </a:t>
            </a:r>
          </a:p>
          <a:p>
            <a:pPr lvl="1">
              <a:buClrTx/>
            </a:pPr>
            <a:endParaRPr lang="en-US" sz="1600" dirty="0"/>
          </a:p>
          <a:p>
            <a:pPr marL="232850" lvl="2" indent="-232850">
              <a:buClrTx/>
              <a:buFont typeface="Wingdings" panose="05000000000000000000" pitchFamily="2" charset="2"/>
              <a:buChar char="v"/>
              <a:tabLst>
                <a:tab pos="232850" algn="l"/>
              </a:tabLst>
            </a:pPr>
            <a:r>
              <a:rPr lang="en-US" sz="1600" dirty="0"/>
              <a:t>Coordinated Public Transit-Human Services Transportation Plan - every five years</a:t>
            </a:r>
          </a:p>
          <a:p>
            <a:pPr marL="741316" lvl="3" indent="-285121">
              <a:buClrTx/>
              <a:buFont typeface="Wingdings" panose="05000000000000000000" pitchFamily="2" charset="2"/>
              <a:buChar char="Ø"/>
              <a:tabLst>
                <a:tab pos="232850" algn="l"/>
              </a:tabLst>
            </a:pPr>
            <a:r>
              <a:rPr lang="en-US" sz="1600" dirty="0"/>
              <a:t>Identifies the local transportation needs of seniors and individuals with disabilities, and prioritizes strategies to help meet those needs.</a:t>
            </a:r>
          </a:p>
        </p:txBody>
      </p:sp>
    </p:spTree>
    <p:extLst>
      <p:ext uri="{BB962C8B-B14F-4D97-AF65-F5344CB8AC3E}">
        <p14:creationId xmlns:p14="http://schemas.microsoft.com/office/powerpoint/2010/main" val="141835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285121" lvl="1" indent="-285121">
              <a:buClrTx/>
              <a:buFont typeface="Wingdings" panose="05000000000000000000" pitchFamily="2" charset="2"/>
              <a:buChar char="v"/>
            </a:pPr>
            <a:r>
              <a:rPr lang="en-US" sz="1000" b="1" dirty="0"/>
              <a:t>Overall Work Program (</a:t>
            </a:r>
            <a:r>
              <a:rPr lang="en-US" sz="1000" b="1" dirty="0" err="1"/>
              <a:t>OWP</a:t>
            </a:r>
            <a:r>
              <a:rPr lang="en-US" sz="1000" b="1" dirty="0"/>
              <a:t>) and Budget - every year</a:t>
            </a:r>
          </a:p>
          <a:p>
            <a:pPr marL="741316" lvl="2" indent="-285121">
              <a:buClrTx/>
              <a:buFont typeface="Wingdings" panose="05000000000000000000" pitchFamily="2" charset="2"/>
              <a:buChar char="Ø"/>
            </a:pPr>
            <a:r>
              <a:rPr lang="en-US" sz="1000" dirty="0"/>
              <a:t>A document describing all planning activities for specific transportation planning and project activities to be accomplished during the state fiscal year.</a:t>
            </a:r>
          </a:p>
          <a:p>
            <a:pPr marL="285121" lvl="1" indent="-285121">
              <a:buClrTx/>
              <a:buFont typeface="Wingdings" panose="05000000000000000000" pitchFamily="2" charset="2"/>
              <a:buChar char="v"/>
            </a:pPr>
            <a:r>
              <a:rPr lang="en-US" sz="1000" b="1" dirty="0"/>
              <a:t>Fiscal and Compliance Audits - every year</a:t>
            </a:r>
          </a:p>
          <a:p>
            <a:pPr lvl="1">
              <a:buClrTx/>
              <a:buFont typeface="Wingdings" panose="05000000000000000000" pitchFamily="2" charset="2"/>
              <a:buChar char="Ø"/>
            </a:pPr>
            <a:r>
              <a:rPr lang="en-US" sz="1000" dirty="0"/>
              <a:t>HCAOG is required to submit a report of an audit of its accounts and records by a certified public accountant to the State Controller’s Office (SCO) every year.  HCAOG also ensures that fiscal and compliance audits of all </a:t>
            </a:r>
            <a:r>
              <a:rPr lang="en-US" sz="1000" dirty="0" err="1"/>
              <a:t>TDA</a:t>
            </a:r>
            <a:r>
              <a:rPr lang="en-US" sz="1000" dirty="0"/>
              <a:t> claimants are submitted to the State Controller’s Office to ensure that funds </a:t>
            </a:r>
            <a:r>
              <a:rPr lang="en-US" sz="1000" dirty="0" err="1"/>
              <a:t>TDA</a:t>
            </a:r>
            <a:r>
              <a:rPr lang="en-US" sz="1000" dirty="0"/>
              <a:t> funds were in conformance with </a:t>
            </a:r>
            <a:r>
              <a:rPr lang="en-US" sz="1000" dirty="0" err="1"/>
              <a:t>TDA</a:t>
            </a:r>
            <a:r>
              <a:rPr lang="en-US" sz="1000" dirty="0"/>
              <a:t> law.</a:t>
            </a:r>
          </a:p>
          <a:p>
            <a:pPr>
              <a:buClrTx/>
              <a:buFont typeface="Wingdings" panose="05000000000000000000" pitchFamily="2" charset="2"/>
              <a:buChar char="v"/>
            </a:pPr>
            <a:r>
              <a:rPr lang="en-US" sz="1000" b="1" dirty="0"/>
              <a:t>Public Participation Plan - every three years</a:t>
            </a:r>
          </a:p>
          <a:p>
            <a:pPr lvl="1">
              <a:buClrTx/>
              <a:buFont typeface="Wingdings" panose="05000000000000000000" pitchFamily="2" charset="2"/>
              <a:buChar char="Ø"/>
            </a:pPr>
            <a:r>
              <a:rPr lang="en-US" sz="1000" dirty="0"/>
              <a:t>A guiding document that establishes the process by which the public can participate in the development of regional transportation plans and federal programs. </a:t>
            </a:r>
          </a:p>
          <a:p>
            <a:pPr>
              <a:buClrTx/>
              <a:buFont typeface="Wingdings" panose="05000000000000000000" pitchFamily="2" charset="2"/>
              <a:buChar char="v"/>
            </a:pPr>
            <a:r>
              <a:rPr lang="en-US" sz="1000" b="1" dirty="0"/>
              <a:t>Title VI Program and Limited English Proficiency (</a:t>
            </a:r>
            <a:r>
              <a:rPr lang="en-US" sz="1000" b="1" dirty="0" err="1"/>
              <a:t>LEP</a:t>
            </a:r>
            <a:r>
              <a:rPr lang="en-US" sz="1000" b="1" dirty="0"/>
              <a:t>) Plan - every three years</a:t>
            </a:r>
          </a:p>
          <a:p>
            <a:pPr lvl="1">
              <a:buClrTx/>
              <a:buFont typeface="Wingdings" panose="05000000000000000000" pitchFamily="2" charset="2"/>
              <a:buChar char="Ø"/>
            </a:pPr>
            <a:r>
              <a:rPr lang="en-US" sz="1000" dirty="0"/>
              <a:t> A document prepared to ensuring nondiscrimination under Title VI of the 1964 Civil Rights Act in federally funded activities. It ensures that the level and quality of </a:t>
            </a:r>
            <a:r>
              <a:rPr lang="en-US" sz="1000" dirty="0" err="1"/>
              <a:t>HCAOG’s</a:t>
            </a:r>
            <a:r>
              <a:rPr lang="en-US" sz="1000" dirty="0"/>
              <a:t> planning services are provided in a nondiscriminatory manner and that the opportunity for full and fair participation is offered to the community. </a:t>
            </a:r>
          </a:p>
          <a:p>
            <a:pPr lvl="1">
              <a:buClrTx/>
              <a:buFont typeface="Wingdings" panose="05000000000000000000" pitchFamily="2" charset="2"/>
              <a:buChar char="Ø"/>
            </a:pPr>
            <a:endParaRPr lang="en-US" sz="1400" dirty="0"/>
          </a:p>
        </p:txBody>
      </p:sp>
    </p:spTree>
    <p:extLst>
      <p:ext uri="{BB962C8B-B14F-4D97-AF65-F5344CB8AC3E}">
        <p14:creationId xmlns:p14="http://schemas.microsoft.com/office/powerpoint/2010/main" val="299863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285121" lvl="1" indent="-285121">
              <a:buClrTx/>
              <a:buFont typeface="Wingdings" panose="05000000000000000000" pitchFamily="2" charset="2"/>
              <a:buChar char="v"/>
            </a:pPr>
            <a:r>
              <a:rPr lang="en-US" sz="1000" b="1" dirty="0"/>
              <a:t>Regional Transportation Improvement Plan (</a:t>
            </a:r>
            <a:r>
              <a:rPr lang="en-US" sz="1000" b="1" dirty="0" err="1"/>
              <a:t>RTIP</a:t>
            </a:r>
            <a:r>
              <a:rPr lang="en-US" sz="1000" b="1" dirty="0"/>
              <a:t>) - every two years</a:t>
            </a:r>
          </a:p>
          <a:p>
            <a:pPr marL="741316" lvl="2" indent="-285121">
              <a:buClrTx/>
              <a:buFont typeface="Wingdings" panose="05000000000000000000" pitchFamily="2" charset="2"/>
              <a:buChar char="Ø"/>
            </a:pPr>
            <a:r>
              <a:rPr lang="en-US" sz="1000" dirty="0"/>
              <a:t>A prioritized program of projects on highways, local streets and roads, transit, or bicycle and pedestrian facilities.  HCAOG receives target funding amounts in August of each odd numbered year.  The </a:t>
            </a:r>
            <a:r>
              <a:rPr lang="en-US" sz="1000" dirty="0" err="1"/>
              <a:t>RTIP</a:t>
            </a:r>
            <a:r>
              <a:rPr lang="en-US" sz="1000" dirty="0"/>
              <a:t> composes 75% of the funding to the State Transportation Improvement Program (STIP).  The other 25% is programmed by Caltrans through their Interregional Transportation Improvement Program (</a:t>
            </a:r>
            <a:r>
              <a:rPr lang="en-US" sz="1000" dirty="0" err="1"/>
              <a:t>ITIP</a:t>
            </a:r>
            <a:r>
              <a:rPr lang="en-US" sz="1000" dirty="0"/>
              <a:t>).</a:t>
            </a:r>
          </a:p>
          <a:p>
            <a:pPr lvl="1">
              <a:buClrTx/>
              <a:buFont typeface="Wingdings" panose="05000000000000000000" pitchFamily="2" charset="2"/>
              <a:buChar char="Ø"/>
            </a:pPr>
            <a:endParaRPr lang="en-US" sz="1000" dirty="0"/>
          </a:p>
          <a:p>
            <a:pPr marL="285121" indent="-285121">
              <a:buClrTx/>
              <a:buFont typeface="Wingdings" panose="05000000000000000000" pitchFamily="2" charset="2"/>
              <a:buChar char="v"/>
            </a:pPr>
            <a:r>
              <a:rPr lang="en-US" sz="1000" b="1" dirty="0"/>
              <a:t>Pavement Management Program (</a:t>
            </a:r>
            <a:r>
              <a:rPr lang="en-US" sz="1000" b="1" dirty="0" err="1"/>
              <a:t>PMP</a:t>
            </a:r>
            <a:r>
              <a:rPr lang="en-US" sz="1000" b="1" dirty="0"/>
              <a:t>) - every four years</a:t>
            </a:r>
          </a:p>
          <a:p>
            <a:pPr lvl="1">
              <a:buClrTx/>
              <a:buFont typeface="Wingdings" panose="05000000000000000000" pitchFamily="2" charset="2"/>
              <a:buChar char="Ø"/>
            </a:pPr>
            <a:r>
              <a:rPr lang="en-US" sz="1000" dirty="0"/>
              <a:t>Reports analyzing and planning the maintenance and repair of a network of roadways or other paved facilities in order to optimize pavement</a:t>
            </a:r>
            <a:r>
              <a:rPr lang="en-US" sz="1000" b="1" dirty="0"/>
              <a:t> </a:t>
            </a:r>
            <a:r>
              <a:rPr lang="en-US" sz="1000" dirty="0"/>
              <a:t>conditions over the entire network. </a:t>
            </a:r>
          </a:p>
          <a:p>
            <a:pPr lvl="1">
              <a:buClrTx/>
              <a:buFont typeface="Wingdings" panose="05000000000000000000" pitchFamily="2" charset="2"/>
              <a:buChar char="Ø"/>
            </a:pPr>
            <a:endParaRPr lang="en-US" sz="1400" dirty="0"/>
          </a:p>
        </p:txBody>
      </p:sp>
    </p:spTree>
    <p:extLst>
      <p:ext uri="{BB962C8B-B14F-4D97-AF65-F5344CB8AC3E}">
        <p14:creationId xmlns:p14="http://schemas.microsoft.com/office/powerpoint/2010/main" val="202892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lvl="1">
              <a:buClrTx/>
              <a:buFont typeface="Wingdings" panose="05000000000000000000" pitchFamily="2" charset="2"/>
              <a:buChar char="Ø"/>
            </a:pPr>
            <a:endParaRPr lang="en-US" sz="1400" dirty="0"/>
          </a:p>
        </p:txBody>
      </p:sp>
    </p:spTree>
    <p:extLst>
      <p:ext uri="{BB962C8B-B14F-4D97-AF65-F5344CB8AC3E}">
        <p14:creationId xmlns:p14="http://schemas.microsoft.com/office/powerpoint/2010/main" val="343255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lvl="1">
              <a:buClrTx/>
              <a:buFont typeface="Wingdings" panose="05000000000000000000" pitchFamily="2" charset="2"/>
              <a:buChar char="Ø"/>
            </a:pPr>
            <a:r>
              <a:rPr lang="en-US" sz="1400" dirty="0"/>
              <a:t>Current plan goes through 2027</a:t>
            </a:r>
          </a:p>
        </p:txBody>
      </p:sp>
    </p:spTree>
    <p:extLst>
      <p:ext uri="{BB962C8B-B14F-4D97-AF65-F5344CB8AC3E}">
        <p14:creationId xmlns:p14="http://schemas.microsoft.com/office/powerpoint/2010/main" val="411297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r>
              <a:rPr lang="en-US" dirty="0"/>
              <a:t>Our Most Important Plan. Like our General Plan, where we work with the community, our Technial Advisory Committee and our board to set a vision for our regional transportation network. It  gets updated every 4 years. </a:t>
            </a:r>
          </a:p>
          <a:p>
            <a:pPr marL="0" indent="0">
              <a:buNone/>
            </a:pPr>
            <a:r>
              <a:rPr lang="en-US" dirty="0"/>
              <a:t>It is our chance to be aspirational.  We put policies and projects in the plan that will help us be advocates for good transportation planning, and attract dollars for regionally important projects and issues. </a:t>
            </a:r>
          </a:p>
        </p:txBody>
      </p:sp>
    </p:spTree>
    <p:extLst>
      <p:ext uri="{BB962C8B-B14F-4D97-AF65-F5344CB8AC3E}">
        <p14:creationId xmlns:p14="http://schemas.microsoft.com/office/powerpoint/2010/main" val="1976658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b884596be_0_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b884596be_0_33: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r>
              <a:rPr lang="en-US" dirty="0"/>
              <a:t>We are full steam ahead for 2022. With the </a:t>
            </a:r>
            <a:r>
              <a:rPr lang="en-US" dirty="0" err="1"/>
              <a:t>RTP</a:t>
            </a:r>
            <a:r>
              <a:rPr lang="en-US" dirty="0"/>
              <a:t> adopted we have a lot to focus on. In addition to completing our fiduciary duties to keep the funds flowing, Consistent with the </a:t>
            </a:r>
            <a:r>
              <a:rPr lang="en-US" dirty="0" err="1"/>
              <a:t>RTP</a:t>
            </a:r>
            <a:r>
              <a:rPr lang="en-US" dirty="0"/>
              <a:t> we have core focus areas of climate change, housing and vibrant neighborhoods, safety and health, and equity and relationship building. These are all interrelated. </a:t>
            </a:r>
          </a:p>
          <a:p>
            <a:pPr marL="0" indent="0">
              <a:buNone/>
            </a:pPr>
            <a:endParaRPr lang="en-US" dirty="0"/>
          </a:p>
          <a:p>
            <a:pPr marL="171073" indent="-171073"/>
            <a:r>
              <a:rPr lang="en-US" dirty="0"/>
              <a:t>And we are ever seeking to build relationships. Part of that is just what I am doing now. Spreading the word about what HCAOG is up to a broader audience. </a:t>
            </a:r>
          </a:p>
          <a:p>
            <a:pPr marL="171073" indent="-171073"/>
            <a:r>
              <a:rPr lang="en-US" dirty="0"/>
              <a:t>And finally- a big focus of what we do is to bring $ to our communities. Documenting our local goals and objectives in our Regional Transportation Plan is a building block to funding that we, and our member jurisdictions and other partners may go after. When its here we can show that it meets regional objectives.  The state is basing a lot of funding to combine </a:t>
            </a:r>
          </a:p>
          <a:p>
            <a:pPr marL="627267" lvl="1" indent="-171073"/>
            <a:endParaRPr lang="en-US" dirty="0"/>
          </a:p>
          <a:p>
            <a:pPr marL="627267" lvl="1" indent="-171073"/>
            <a:endParaRPr lang="en-US" dirty="0"/>
          </a:p>
        </p:txBody>
      </p:sp>
    </p:spTree>
    <p:extLst>
      <p:ext uri="{BB962C8B-B14F-4D97-AF65-F5344CB8AC3E}">
        <p14:creationId xmlns:p14="http://schemas.microsoft.com/office/powerpoint/2010/main" val="419240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endParaRPr lang="en-US" dirty="0">
              <a:latin typeface="Segoe UI" panose="020B0502040204020203" pitchFamily="34" charset="0"/>
            </a:endParaRPr>
          </a:p>
          <a:p>
            <a:pPr marL="158401" indent="0" defTabSz="912388">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39393" indent="0" defTabSz="912388">
              <a:spcBef>
                <a:spcPts val="359"/>
              </a:spcBef>
              <a:buClr>
                <a:srgbClr val="726056"/>
              </a:buClr>
              <a:buSzPts val="1400"/>
              <a:buNone/>
              <a:defRPr/>
            </a:pPr>
            <a:r>
              <a:rPr lang="en-US" sz="1800" dirty="0">
                <a:latin typeface="Calibri" panose="020F0502020204030204" pitchFamily="34" charset="0"/>
                <a:ea typeface="Calibri" panose="020F0502020204030204" pitchFamily="34" charset="0"/>
                <a:cs typeface="Times New Roman" panose="02020603050405020304" pitchFamily="18" charset="0"/>
              </a:rPr>
              <a:t>As </a:t>
            </a:r>
            <a:r>
              <a:rPr lang="en-US" sz="1800" dirty="0" err="1">
                <a:latin typeface="Calibri" panose="020F0502020204030204" pitchFamily="34" charset="0"/>
                <a:ea typeface="Calibri" panose="020F0502020204030204" pitchFamily="34" charset="0"/>
                <a:cs typeface="Times New Roman" panose="02020603050405020304" pitchFamily="18" charset="0"/>
              </a:rPr>
              <a:t>RTPA</a:t>
            </a:r>
            <a:r>
              <a:rPr lang="en-US" sz="1800" dirty="0">
                <a:latin typeface="Calibri" panose="020F0502020204030204" pitchFamily="34" charset="0"/>
                <a:ea typeface="Calibri" panose="020F0502020204030204" pitchFamily="34" charset="0"/>
                <a:cs typeface="Times New Roman" panose="02020603050405020304" pitchFamily="18" charset="0"/>
              </a:rPr>
              <a:t> HCAOG provides a forum to plan, discuss, and study transportation issues. HCAOG prepared and adopts the regional transportation plan among other documents and serves as the regional agency for local, state and federal transportation programs and funding opportunities.</a:t>
            </a:r>
          </a:p>
          <a:p>
            <a:pPr marL="456194" indent="-316802">
              <a:spcBef>
                <a:spcPts val="359"/>
              </a:spcBef>
              <a:buClr>
                <a:srgbClr val="726056"/>
              </a:buClr>
              <a:buSzPts val="1400"/>
              <a:buFont typeface="Calibri"/>
              <a:buChar char="➢"/>
            </a:pPr>
            <a:endParaRPr lang="en-US" dirty="0"/>
          </a:p>
          <a:p>
            <a:pPr marL="456194" indent="-316802">
              <a:spcBef>
                <a:spcPts val="359"/>
              </a:spcBef>
              <a:buClr>
                <a:srgbClr val="726056"/>
              </a:buClr>
              <a:buSzPts val="1400"/>
              <a:buFont typeface="Calibri"/>
              <a:buChar char="➢"/>
            </a:pPr>
            <a:r>
              <a:rPr lang="en-US" dirty="0"/>
              <a:t>Joint Powers Authority- We also have two committees that advise the Board </a:t>
            </a:r>
          </a:p>
          <a:p>
            <a:pPr marL="139393" indent="0">
              <a:spcBef>
                <a:spcPts val="359"/>
              </a:spcBef>
              <a:buClr>
                <a:srgbClr val="726056"/>
              </a:buClr>
              <a:buSzPts val="1400"/>
              <a:buNone/>
            </a:pPr>
            <a:endParaRPr lang="en-US" dirty="0"/>
          </a:p>
          <a:p>
            <a:pPr marL="456194" indent="-316802">
              <a:spcBef>
                <a:spcPts val="359"/>
              </a:spcBef>
              <a:buClr>
                <a:srgbClr val="726056"/>
              </a:buClr>
              <a:buSzPts val="1400"/>
              <a:buFont typeface="Calibri"/>
              <a:buChar char="➢"/>
            </a:pPr>
            <a:r>
              <a:rPr lang="en-US" dirty="0"/>
              <a:t>Technical Advisory Committee- made up of primarily the public works director from each of our member agencies, and unique to HCAOG we also have Several representatives from tribal governments who sit as voting members. </a:t>
            </a:r>
          </a:p>
          <a:p>
            <a:pPr marL="139393" indent="0">
              <a:spcBef>
                <a:spcPts val="359"/>
              </a:spcBef>
              <a:buClr>
                <a:srgbClr val="726056"/>
              </a:buClr>
              <a:buSzPts val="1400"/>
              <a:buNone/>
            </a:pPr>
            <a:endParaRPr lang="en-US" dirty="0"/>
          </a:p>
          <a:p>
            <a:pPr marL="456194" indent="-316802">
              <a:spcBef>
                <a:spcPts val="359"/>
              </a:spcBef>
              <a:buClr>
                <a:srgbClr val="726056"/>
              </a:buClr>
              <a:buSzPts val="1400"/>
              <a:buFont typeface="Calibri"/>
              <a:buChar char="➢"/>
            </a:pPr>
            <a:r>
              <a:rPr lang="en-US" dirty="0"/>
              <a:t> Social Service Advisory Council- Which focuses primarily on public transit related issues</a:t>
            </a:r>
          </a:p>
          <a:p>
            <a:pPr marL="139393" indent="0">
              <a:spcBef>
                <a:spcPts val="359"/>
              </a:spcBef>
              <a:buClr>
                <a:srgbClr val="726056"/>
              </a:buClr>
              <a:buSzPts val="1400"/>
              <a:buNone/>
            </a:pPr>
            <a:endParaRPr lang="en-US" dirty="0"/>
          </a:p>
          <a:p>
            <a:pPr marL="139393" indent="0">
              <a:spcBef>
                <a:spcPts val="359"/>
              </a:spcBef>
              <a:buClr>
                <a:srgbClr val="726056"/>
              </a:buClr>
              <a:buSzPts val="1400"/>
              <a:buNone/>
            </a:pPr>
            <a:r>
              <a:rPr lang="en-US" dirty="0"/>
              <a:t>We are focused on region wide planning issues related to active transportation, (pedestrian and cyclists, and making sure there is a strong and safe transportation network for them), public transit, and other transportation projects with region wide importance.    An example of the biggest project HCAOG has been involved with is the Arcata Eureka Safety Corridor project which has been in the works since 2001 and is slated for construction beginning in 2022. This is an undercrossing at Indianola, and the Bay Trail has been funded in part by this project as well. </a:t>
            </a:r>
          </a:p>
          <a:p>
            <a:endParaRPr lang="en-US" dirty="0"/>
          </a:p>
        </p:txBody>
      </p:sp>
    </p:spTree>
    <p:extLst>
      <p:ext uri="{BB962C8B-B14F-4D97-AF65-F5344CB8AC3E}">
        <p14:creationId xmlns:p14="http://schemas.microsoft.com/office/powerpoint/2010/main" val="422590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388">
              <a:buNone/>
              <a:defRPr/>
            </a:pPr>
            <a:r>
              <a:rPr lang="en-US" dirty="0"/>
              <a:t>Equity and Relationship Building- This is infused into all we do. </a:t>
            </a:r>
            <a:r>
              <a:rPr lang="en-US" i="1" dirty="0">
                <a:solidFill>
                  <a:srgbClr val="4A86E8"/>
                </a:solidFill>
              </a:rPr>
              <a:t>Transportation and land use practices in the US have contributed to systemic race-based discrimination and inequality on many levels. </a:t>
            </a:r>
          </a:p>
          <a:p>
            <a:pPr marL="0" indent="0" defTabSz="912388">
              <a:buNone/>
              <a:defRPr/>
            </a:pPr>
            <a:r>
              <a:rPr lang="en-US" dirty="0"/>
              <a:t>We have to acknowledge that the development of our transportation network locally and at the state and national level has caused irreparable harms to native peoples and other communities of color. Locally many of our tribal nations saw severely negative impacts associated with lands being acquired for the highway system. </a:t>
            </a:r>
            <a:r>
              <a:rPr lang="en-US" i="1" dirty="0">
                <a:solidFill>
                  <a:srgbClr val="4A86E8"/>
                </a:solidFill>
              </a:rPr>
              <a:t>Locally many tribal lands were impacted by highway building, forcing them to give up sovereign lands for public right of way, and resulted in freeways dividing their communities</a:t>
            </a:r>
          </a:p>
          <a:p>
            <a:pPr marL="0" indent="0" defTabSz="912388">
              <a:buNone/>
              <a:defRPr/>
            </a:pPr>
            <a:endParaRPr lang="en-US" dirty="0"/>
          </a:p>
          <a:p>
            <a:pPr marL="0" indent="0" defTabSz="912388">
              <a:buNone/>
              <a:defRPr/>
            </a:pPr>
            <a:r>
              <a:rPr lang="en-US" dirty="0"/>
              <a:t>We look to build enduring relationships with those who have been negatively impacted and those who are underrepresented in our decision making so as not to repeat the harms of the past, and remedy them when possible. We work closely with many of our local tribal nations who sit on our Technical Advisory Committee. These are relationships we take very seriously and spend a lot of time cultivating. </a:t>
            </a:r>
            <a:r>
              <a:rPr lang="en-US" b="0" i="0" dirty="0">
                <a:solidFill>
                  <a:srgbClr val="1A2E3B"/>
                </a:solidFill>
                <a:effectLst/>
                <a:latin typeface="Helvetica Neue"/>
              </a:rPr>
              <a:t>Talking Roads: Transportation and Climate Adaptation in Karuk Country  </a:t>
            </a:r>
            <a:r>
              <a:rPr lang="en-US" b="0" i="0" dirty="0">
                <a:solidFill>
                  <a:srgbClr val="222222"/>
                </a:solidFill>
                <a:effectLst/>
                <a:latin typeface="Arial" panose="020B0604020202020204" pitchFamily="34" charset="0"/>
              </a:rPr>
              <a:t>amazing overview of the intersections between tribal/ rural/ transportation/ climate change/hazard mitigation issues. </a:t>
            </a:r>
            <a:endParaRPr lang="en-US" b="0" i="0" dirty="0">
              <a:solidFill>
                <a:srgbClr val="1A2E3B"/>
              </a:solidFill>
              <a:effectLst/>
              <a:latin typeface="Helvetica Neue"/>
            </a:endParaRPr>
          </a:p>
          <a:p>
            <a:pPr marL="0" indent="0">
              <a:buNone/>
            </a:pPr>
            <a:endParaRPr lang="en-US" i="1" dirty="0">
              <a:solidFill>
                <a:srgbClr val="4A86E8"/>
              </a:solidFill>
            </a:endParaRPr>
          </a:p>
          <a:p>
            <a:pPr marL="0" indent="0">
              <a:buNone/>
            </a:pPr>
            <a:endParaRPr lang="en-US" i="1" dirty="0">
              <a:solidFill>
                <a:srgbClr val="4A86E8"/>
              </a:solidFill>
            </a:endParaRPr>
          </a:p>
          <a:p>
            <a:pPr marL="0" indent="0">
              <a:lnSpc>
                <a:spcPct val="115000"/>
              </a:lnSpc>
              <a:buNone/>
            </a:pPr>
            <a:r>
              <a:rPr lang="en-US" i="1" dirty="0">
                <a:solidFill>
                  <a:srgbClr val="4A86E8"/>
                </a:solidFill>
              </a:rPr>
              <a:t>The massive investment in our road network that favors cars disproportionately benefits those who are wealthy enough to own a reliable vehicle. So our biggest community infrastructure investment is not benefitting our community equally. This has created an unsafe situation that disproportionately burdens those with disabilities, people of color, and those with lower incomes. </a:t>
            </a:r>
            <a:r>
              <a:rPr lang="en-US" dirty="0"/>
              <a:t>People with lower incomes and people of color are disproportionality killed  and injured as pedestrians, because they make up more of the pedestrian population. But we continue to design and maintain streetscapes that favor safety and efficiency for those in vehicles. This has to change if we are to achieve equity.  </a:t>
            </a:r>
            <a:endParaRPr lang="en-US" i="1" dirty="0">
              <a:solidFill>
                <a:srgbClr val="4A86E8"/>
              </a:solidFill>
            </a:endParaRPr>
          </a:p>
          <a:p>
            <a:pPr marL="0" indent="0">
              <a:lnSpc>
                <a:spcPct val="115000"/>
              </a:lnSpc>
              <a:buNone/>
            </a:pPr>
            <a:endParaRPr lang="en-US" i="1" dirty="0">
              <a:solidFill>
                <a:srgbClr val="4A86E8"/>
              </a:solidFill>
            </a:endParaRPr>
          </a:p>
          <a:p>
            <a:endParaRPr lang="en-US" dirty="0"/>
          </a:p>
        </p:txBody>
      </p:sp>
    </p:spTree>
    <p:extLst>
      <p:ext uri="{BB962C8B-B14F-4D97-AF65-F5344CB8AC3E}">
        <p14:creationId xmlns:p14="http://schemas.microsoft.com/office/powerpoint/2010/main" val="2045190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Safety and health- this is a big one for us. We can’t talk about equity without talking about safety. </a:t>
            </a:r>
          </a:p>
          <a:p>
            <a:pPr marL="0" indent="0">
              <a:buNone/>
            </a:pPr>
            <a:endParaRPr lang="en-US" dirty="0"/>
          </a:p>
          <a:p>
            <a:pPr marL="0" indent="0" defTabSz="912388">
              <a:buNone/>
              <a:defRPr/>
            </a:pPr>
            <a:r>
              <a:rPr lang="en-US" b="1" dirty="0"/>
              <a:t>Pedestrian and bicyclists are the most vulnerable road users. </a:t>
            </a:r>
            <a:r>
              <a:rPr lang="en-US" dirty="0"/>
              <a:t>There have been years and years of improvements making it safer to drive a vehicle or be a passenger in a vehicle. All the while the rates of pedestrian fatalities have skyrocketed. This is true across the nation, but especially here in Humboldt County where many years we are among the top 3 most dangerous counties in California to be a pedestrian. If we want to encourage active transportation we need to make sure our transportation network is safe.</a:t>
            </a:r>
          </a:p>
          <a:p>
            <a:pPr marL="0" indent="0" defTabSz="912388">
              <a:buNone/>
              <a:defRPr/>
            </a:pPr>
            <a:endParaRPr lang="en-US" dirty="0"/>
          </a:p>
          <a:p>
            <a:pPr marL="0" indent="0">
              <a:buNone/>
            </a:pPr>
            <a:r>
              <a:rPr lang="en-US" dirty="0"/>
              <a:t>2018: Humboldt County is the least safe county in California to be a pedestrian. Ranking number 1 for pedestrians killed or injured.  </a:t>
            </a:r>
          </a:p>
          <a:p>
            <a:pPr marL="0" indent="0">
              <a:buNone/>
            </a:pPr>
            <a:endParaRPr lang="en-US" dirty="0"/>
          </a:p>
          <a:p>
            <a:pPr marL="0" indent="0">
              <a:buNone/>
            </a:pPr>
            <a:r>
              <a:rPr lang="en-US" dirty="0"/>
              <a:t>The data on the slide were from 2018, 2020 data has been recently released and at this point </a:t>
            </a:r>
            <a:r>
              <a:rPr lang="en-US" dirty="0" err="1"/>
              <a:t>HumCo</a:t>
            </a:r>
            <a:r>
              <a:rPr lang="en-US" dirty="0"/>
              <a:t> ranks 2</a:t>
            </a:r>
            <a:r>
              <a:rPr lang="en-US" baseline="30000" dirty="0"/>
              <a:t>nd</a:t>
            </a:r>
            <a:r>
              <a:rPr lang="en-US" dirty="0"/>
              <a:t> in all 58 counties for pedestrian deaths/injuries</a:t>
            </a:r>
          </a:p>
          <a:p>
            <a:pPr marL="0" indent="0">
              <a:buNone/>
            </a:pPr>
            <a:endParaRPr lang="en-US" dirty="0"/>
          </a:p>
          <a:p>
            <a:pPr marL="0" indent="0">
              <a:buNone/>
            </a:pPr>
            <a:r>
              <a:rPr lang="en-US" dirty="0"/>
              <a:t>From 2005-2019 38% of the pedestrian fatalities in Humboldt were people of color, while they only make up 21% of the population. </a:t>
            </a:r>
          </a:p>
          <a:p>
            <a:pPr marL="0" indent="0">
              <a:buNone/>
            </a:pPr>
            <a:endParaRPr lang="en-US" dirty="0"/>
          </a:p>
          <a:p>
            <a:pPr marL="0" indent="0">
              <a:buNone/>
            </a:pPr>
            <a:r>
              <a:rPr lang="en-US" dirty="0"/>
              <a:t>Making streets safe for all users is a priority and we include policies towards a vision of zero traffic fatalities and pedestrian deaths. All deaths and severe injuries are unacceptable. </a:t>
            </a:r>
          </a:p>
          <a:p>
            <a:pPr marL="0" indent="0">
              <a:buNone/>
            </a:pPr>
            <a:endParaRPr lang="en-US" dirty="0"/>
          </a:p>
          <a:p>
            <a:endParaRPr lang="en-US" dirty="0"/>
          </a:p>
        </p:txBody>
      </p:sp>
    </p:spTree>
    <p:extLst>
      <p:ext uri="{BB962C8B-B14F-4D97-AF65-F5344CB8AC3E}">
        <p14:creationId xmlns:p14="http://schemas.microsoft.com/office/powerpoint/2010/main" val="3423426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Health benefits of active transportation- </a:t>
            </a:r>
          </a:p>
          <a:p>
            <a:pPr marL="0" indent="0">
              <a:buNone/>
            </a:pPr>
            <a:r>
              <a:rPr lang="en-US" b="0" i="0" dirty="0">
                <a:solidFill>
                  <a:srgbClr val="202124"/>
                </a:solidFill>
                <a:effectLst/>
                <a:latin typeface="Roboto" panose="020B0604020202020204" pitchFamily="2" charset="0"/>
              </a:rPr>
              <a:t>Communities that prioritize active transportation tend to be healthier by </a:t>
            </a:r>
            <a:r>
              <a:rPr lang="en-US" b="1" i="0" dirty="0">
                <a:solidFill>
                  <a:srgbClr val="202124"/>
                </a:solidFill>
                <a:effectLst/>
                <a:latin typeface="Roboto" panose="020B0604020202020204" pitchFamily="2" charset="0"/>
              </a:rPr>
              <a:t>enabling residents to be more physically active in their daily routines and by having cleaner air to breathe</a:t>
            </a:r>
            <a:r>
              <a:rPr lang="en-US" b="0" i="0" dirty="0">
                <a:solidFill>
                  <a:srgbClr val="202124"/>
                </a:solidFill>
                <a:effectLst/>
                <a:latin typeface="Roboto" panose="020B0604020202020204" pitchFamily="2" charset="0"/>
              </a:rPr>
              <a:t>.</a:t>
            </a:r>
          </a:p>
          <a:p>
            <a:pPr marL="0" indent="0">
              <a:buNone/>
            </a:pPr>
            <a:endParaRPr lang="en-US" b="0" i="0" dirty="0">
              <a:solidFill>
                <a:srgbClr val="202124"/>
              </a:solidFill>
              <a:effectLst/>
              <a:latin typeface="Roboto" panose="020B0604020202020204" pitchFamily="2" charset="0"/>
            </a:endParaRPr>
          </a:p>
          <a:p>
            <a:pPr marL="158401" indent="0">
              <a:buNone/>
            </a:pPr>
            <a:r>
              <a:rPr lang="en-US" b="0" i="0" dirty="0">
                <a:solidFill>
                  <a:srgbClr val="202124"/>
                </a:solidFill>
                <a:effectLst/>
                <a:latin typeface="Roboto" panose="02000000000000000000" pitchFamily="2" charset="0"/>
              </a:rPr>
              <a:t>What is active transportation in public health?</a:t>
            </a:r>
          </a:p>
          <a:p>
            <a:pPr marL="158401" indent="0">
              <a:buNone/>
            </a:pPr>
            <a:endParaRPr lang="en-US" b="0" i="0" dirty="0">
              <a:solidFill>
                <a:srgbClr val="202124"/>
              </a:solidFill>
              <a:effectLst/>
              <a:latin typeface="Roboto" panose="02000000000000000000" pitchFamily="2" charset="0"/>
            </a:endParaRPr>
          </a:p>
          <a:p>
            <a:pPr marL="158401" indent="0">
              <a:buNone/>
            </a:pPr>
            <a:r>
              <a:rPr lang="en-US" b="0" i="0" dirty="0">
                <a:solidFill>
                  <a:srgbClr val="202124"/>
                </a:solidFill>
                <a:effectLst/>
                <a:latin typeface="Roboto" panose="02000000000000000000" pitchFamily="2" charset="0"/>
              </a:rPr>
              <a:t>Promote Active Transportation. Active transportation is </a:t>
            </a:r>
            <a:r>
              <a:rPr lang="en-US" b="1" i="0" dirty="0">
                <a:solidFill>
                  <a:srgbClr val="202124"/>
                </a:solidFill>
                <a:effectLst/>
                <a:latin typeface="Roboto" panose="02000000000000000000" pitchFamily="2" charset="0"/>
              </a:rPr>
              <a:t>any self-propelled, human-powered mode of transportation, such as walking or bicycling</a:t>
            </a:r>
            <a:r>
              <a:rPr lang="en-US" b="0" i="0" dirty="0">
                <a:solidFill>
                  <a:srgbClr val="202124"/>
                </a:solidFill>
                <a:effectLst/>
                <a:latin typeface="Roboto" panose="02000000000000000000" pitchFamily="2" charset="0"/>
              </a:rPr>
              <a:t>. Physical inactivity is a major contributor to the steady rise in rates of obesity, diabetes, heart disease, stroke, and other chronic health conditions in the United States.</a:t>
            </a:r>
          </a:p>
          <a:p>
            <a:pPr marL="158401" indent="0" fontAlgn="base">
              <a:buNone/>
            </a:pPr>
            <a:endParaRPr lang="en-US" b="1" i="0" dirty="0">
              <a:solidFill>
                <a:srgbClr val="333333"/>
              </a:solidFill>
              <a:effectLst/>
              <a:latin typeface="brandon-grotesque"/>
            </a:endParaRPr>
          </a:p>
          <a:p>
            <a:pPr marL="158401" indent="0" fontAlgn="base">
              <a:buNone/>
            </a:pPr>
            <a:r>
              <a:rPr lang="en-US" b="1" i="0" dirty="0">
                <a:solidFill>
                  <a:srgbClr val="333333"/>
                </a:solidFill>
                <a:effectLst/>
                <a:latin typeface="brandon-grotesque"/>
              </a:rPr>
              <a:t>The Mobility Factor</a:t>
            </a:r>
          </a:p>
          <a:p>
            <a:pPr algn="l" fontAlgn="base"/>
            <a:r>
              <a:rPr lang="en-US" b="0" i="0" dirty="0">
                <a:solidFill>
                  <a:srgbClr val="666666"/>
                </a:solidFill>
                <a:effectLst/>
                <a:latin typeface="Montserrat" panose="00000500000000000000" pitchFamily="2" charset="0"/>
              </a:rPr>
              <a:t>Active transportation also gives people who cannot drive more options for getting around independently. Those who benefit most include children (particularly for travel to and from school), seniors and those with disabilities, and people with low income. Increasing transportation options also benefits drivers by decreasing congestion and demand for parking, as people choose to walk or bike instead.</a:t>
            </a:r>
          </a:p>
          <a:p>
            <a:pPr marL="158401" indent="0">
              <a:buNone/>
            </a:pPr>
            <a:endParaRPr lang="en-US" b="0" i="0" dirty="0">
              <a:solidFill>
                <a:srgbClr val="202124"/>
              </a:solidFill>
              <a:effectLst/>
              <a:latin typeface="Roboto" panose="02000000000000000000" pitchFamily="2" charset="0"/>
            </a:endParaRPr>
          </a:p>
          <a:p>
            <a:pPr marL="0" indent="0">
              <a:buNone/>
            </a:pPr>
            <a:endParaRPr lang="en-US" dirty="0"/>
          </a:p>
          <a:p>
            <a:pPr marL="456194" indent="-297793" defTabSz="912388">
              <a:defRPr/>
            </a:pPr>
            <a:r>
              <a:rPr lang="en-US" b="0" i="0" dirty="0">
                <a:solidFill>
                  <a:srgbClr val="000000"/>
                </a:solidFill>
                <a:effectLst/>
                <a:latin typeface="Open Sans" panose="020B0606030504020204" pitchFamily="34" charset="0"/>
              </a:rPr>
              <a:t>Crash rankings are based on the Empirical Bayesian Ranking Method, which adds weights to different statistical categories including observed crash counts, population and vehicle miles traveled.  The crash counts reflect the aggregated impacts of all influential factors containing even the unrecognized or unmeasurable ones (e.g. level of enforcement), and the population and vehicle miles traveled represent the important traffic exposure factors that affect crash occurrence.  The weights are assigned to the three components in a way that maximizes the precision of estimated Bayesian crash counts.</a:t>
            </a:r>
          </a:p>
          <a:p>
            <a:pPr marL="456194" indent="-297793" defTabSz="912388">
              <a:defRPr/>
            </a:pPr>
            <a:endParaRPr lang="en-US" b="0" i="0" dirty="0">
              <a:solidFill>
                <a:srgbClr val="000000"/>
              </a:solidFill>
              <a:effectLst/>
              <a:latin typeface="Open Sans" panose="020B0606030504020204" pitchFamily="34" charset="0"/>
            </a:endParaRPr>
          </a:p>
          <a:p>
            <a:pPr marL="456194" indent="-297793" defTabSz="912388">
              <a:defRPr/>
            </a:pPr>
            <a:endParaRPr lang="en-US" b="0" i="0" dirty="0">
              <a:solidFill>
                <a:srgbClr val="000000"/>
              </a:solidFill>
              <a:effectLst/>
              <a:latin typeface="Open Sans" panose="020B0606030504020204" pitchFamily="34" charset="0"/>
            </a:endParaRPr>
          </a:p>
          <a:p>
            <a:pPr marL="0" indent="0">
              <a:buNone/>
            </a:pPr>
            <a:r>
              <a:rPr lang="en-US" dirty="0"/>
              <a:t>Active transportation is a huge focus of our </a:t>
            </a:r>
            <a:r>
              <a:rPr lang="en-US" dirty="0" err="1"/>
              <a:t>RTP</a:t>
            </a:r>
            <a:r>
              <a:rPr lang="en-US" dirty="0"/>
              <a:t>, we seek to promote active transportation as advocates. It relates to all our focus areas. </a:t>
            </a:r>
          </a:p>
          <a:p>
            <a:pPr marL="0" indent="0">
              <a:buNone/>
            </a:pPr>
            <a:r>
              <a:rPr lang="en-US" dirty="0"/>
              <a:t>We need safer streets to promote active transportation</a:t>
            </a:r>
          </a:p>
          <a:p>
            <a:pPr marL="0" indent="0">
              <a:buNone/>
            </a:pPr>
            <a:r>
              <a:rPr lang="en-US" dirty="0"/>
              <a:t>We need to develop housing in walkable/ ridable communities to promote active transportation and better health outcomes. ‘</a:t>
            </a:r>
          </a:p>
          <a:p>
            <a:pPr marL="0" indent="0">
              <a:buNone/>
            </a:pPr>
            <a:r>
              <a:rPr lang="en-US" dirty="0"/>
              <a:t>By increasing active transportation we can help reduce our greenhouse gas emissions and meet our climate change goals. </a:t>
            </a:r>
          </a:p>
          <a:p>
            <a:pPr marL="0" indent="0">
              <a:buNone/>
            </a:pPr>
            <a:r>
              <a:rPr lang="en-US" dirty="0"/>
              <a:t>Active transportation increases equity by allowing all users to safely navigate the road and trail system.</a:t>
            </a:r>
          </a:p>
          <a:p>
            <a:pPr marL="158401" indent="0" defTabSz="912388">
              <a:buNone/>
              <a:defRPr/>
            </a:pPr>
            <a:endParaRPr lang="en-US"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3056758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194" indent="-297793" defTabSz="912388">
              <a:defRPr/>
            </a:pPr>
            <a:r>
              <a:rPr lang="en-US" dirty="0"/>
              <a:t>Transportation sector is the single biggest contributor to GHG emissions nationwide. In Humboldt County this is even more true. </a:t>
            </a:r>
          </a:p>
          <a:p>
            <a:pPr marL="456194" indent="-297793" defTabSz="912388">
              <a:defRPr/>
            </a:pPr>
            <a:r>
              <a:rPr lang="en-US" dirty="0"/>
              <a:t>Climate Change- in Humboldt County the transportation sector accounts for 53% of our greenhouse gas emissions. (Draft County CAP 2015). So as the regional transportation agency we are working towards promoting carbon neutral transportation methods- transit, walking, biking, and zero emission vehicles.  We also have climate adaptation and resiliency on our minds as we have some critical transportation infrastructure that will be subject to sea level rise and increased wildfire hazard risk.</a:t>
            </a:r>
          </a:p>
          <a:p>
            <a:endParaRPr lang="en-US" dirty="0"/>
          </a:p>
        </p:txBody>
      </p:sp>
    </p:spTree>
    <p:extLst>
      <p:ext uri="{BB962C8B-B14F-4D97-AF65-F5344CB8AC3E}">
        <p14:creationId xmlns:p14="http://schemas.microsoft.com/office/powerpoint/2010/main" val="3924512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r>
              <a:rPr lang="en-US" dirty="0">
                <a:latin typeface="Times New Roman" panose="02020603050405020304" pitchFamily="18" charset="0"/>
                <a:ea typeface="Times New Roman" panose="02020603050405020304" pitchFamily="18" charset="0"/>
              </a:rPr>
              <a:t>With each of these targets there are specific percentages and identified data sources. This will be our first attempt at trying to quantify our results. </a:t>
            </a:r>
          </a:p>
          <a:p>
            <a:pPr marL="158401" indent="0">
              <a:buNone/>
            </a:pPr>
            <a:endParaRPr lang="en-US" dirty="0"/>
          </a:p>
          <a:p>
            <a:pPr marL="158401" indent="0">
              <a:buNone/>
            </a:pPr>
            <a:r>
              <a:rPr lang="en-US" dirty="0"/>
              <a:t>Transit: A lot of good work here about exploring more on-demand versus fixed route transit programs which have shown to be especially viable in areas without high density housing,</a:t>
            </a:r>
          </a:p>
          <a:p>
            <a:pPr marL="158401" indent="0">
              <a:buNone/>
            </a:pPr>
            <a:r>
              <a:rPr lang="en-US" dirty="0"/>
              <a:t>	A lot of technology advances, looking at easy ways to pay, apps that provide real time data on scheduling and arrivals, </a:t>
            </a:r>
          </a:p>
          <a:p>
            <a:pPr marL="158401" indent="0">
              <a:buNone/>
            </a:pPr>
            <a:r>
              <a:rPr lang="en-US" dirty="0"/>
              <a:t>	</a:t>
            </a:r>
          </a:p>
        </p:txBody>
      </p:sp>
    </p:spTree>
    <p:extLst>
      <p:ext uri="{BB962C8B-B14F-4D97-AF65-F5344CB8AC3E}">
        <p14:creationId xmlns:p14="http://schemas.microsoft.com/office/powerpoint/2010/main" val="3581982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73" indent="-171073" defTabSz="912388">
              <a:defRPr/>
            </a:pPr>
            <a:r>
              <a:rPr lang="en-US" dirty="0"/>
              <a:t>Housing and vibrant neighborhoods.  This is a newer core area of focus. For the first time we have a land-use and transportation chapter in our Regional Transportation Plan. Our policies have encouraged us to look a lot more closely at our land use patterns in terms of how they dictate our transportation choices. </a:t>
            </a:r>
          </a:p>
          <a:p>
            <a:pPr marL="171073" indent="-171073" defTabSz="912388">
              <a:defRPr/>
            </a:pPr>
            <a:endParaRPr lang="en-US" dirty="0"/>
          </a:p>
          <a:p>
            <a:pPr marL="171073" indent="-171073" defTabSz="912388">
              <a:defRPr/>
            </a:pPr>
            <a:endParaRPr lang="en-US" dirty="0"/>
          </a:p>
          <a:p>
            <a:pPr marL="627267" lvl="1" indent="-171073"/>
            <a:r>
              <a:rPr lang="en-US" dirty="0"/>
              <a:t> What we need to see in terms of housing is a level of density and mixed use developments that support a range of transportation options. We are interested in less car dependent development if we are going to achieve the other goals we have related to climate, safety, and equity. We have a lot of policies to support mode shift out of cars and to other modes of transportation and to reduce vehicle miles travelled. </a:t>
            </a:r>
          </a:p>
          <a:p>
            <a:pPr marL="627267" lvl="1" indent="-171073"/>
            <a:endParaRPr lang="en-US" dirty="0"/>
          </a:p>
          <a:p>
            <a:pPr marL="627267" lvl="1" indent="-171073"/>
            <a:r>
              <a:rPr lang="en-US" dirty="0"/>
              <a:t>How do we do this?? HCAOG does not have any land use authority, we have no codes or ordinances our member agencies are obligated to follow.  So we do this primarily through relationship building, information sharing. We track major projects and plans and compare them to the outcomes we are targeting.  We make comments often in favor of projects that have components that will achieve our objectives, what could be added to projects to get them closer and point out when a project will have the opposite effect.  Some of the projects we are currently tracking are the McKinleyville Town Center, and Arcata’s Gateway plan. </a:t>
            </a:r>
          </a:p>
          <a:p>
            <a:pPr marL="456194" lvl="1" indent="0">
              <a:buNone/>
            </a:pPr>
            <a:endParaRPr lang="en-US" dirty="0"/>
          </a:p>
          <a:p>
            <a:pPr marL="627267" lvl="1" indent="-171073"/>
            <a:r>
              <a:rPr lang="en-US" dirty="0"/>
              <a:t>Some key policies we have are to promote the 20 or 30 minute city in which you could get to most of your essential destinations without getting in a car within 20 to 30 minutes</a:t>
            </a:r>
          </a:p>
          <a:p>
            <a:pPr marL="627267" lvl="1" indent="-171073"/>
            <a:r>
              <a:rPr lang="en-US" dirty="0"/>
              <a:t>We are going to be looking comprehensively at level of traffic stress. –which measures where it is most comfortable and uncomfortable to be a pedestrian or cyclists. If people don’t feel safe they won’t choose these modes. Then we can highlight with an equity overlay where to make improvements to lower the stress and conflicts and do projects that make it more appealing to chose a different mode especially in areas that are underinvested</a:t>
            </a:r>
          </a:p>
        </p:txBody>
      </p:sp>
    </p:spTree>
    <p:extLst>
      <p:ext uri="{BB962C8B-B14F-4D97-AF65-F5344CB8AC3E}">
        <p14:creationId xmlns:p14="http://schemas.microsoft.com/office/powerpoint/2010/main" val="75382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b884596be_0_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b884596be_0_33: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r>
              <a:rPr lang="en-US" dirty="0"/>
              <a:t>More efficient development also contributes to more affordability. (infill, reduced parking standards, proximity to transit and ability safely participate in active transportation).  Many in our community are rent over-burdened. And it is also very expensive to own a car. Making sure you don’t need a car to live is a cost savings. So is  developing in a way that does not require expanding infrastructure and a lot of parking makes it cheaper to build units. </a:t>
            </a:r>
            <a:endParaRPr dirty="0"/>
          </a:p>
        </p:txBody>
      </p:sp>
    </p:spTree>
    <p:extLst>
      <p:ext uri="{BB962C8B-B14F-4D97-AF65-F5344CB8AC3E}">
        <p14:creationId xmlns:p14="http://schemas.microsoft.com/office/powerpoint/2010/main" val="1084148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b884596be_0_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b884596be_0_33: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defTabSz="912388">
              <a:buNone/>
              <a:defRPr/>
            </a:pPr>
            <a:endParaRPr lang="en-US" dirty="0"/>
          </a:p>
          <a:p>
            <a:pPr marL="0" indent="0" defTabSz="912388">
              <a:buNone/>
              <a:defRPr/>
            </a:pPr>
            <a:endParaRPr lang="en-US" dirty="0"/>
          </a:p>
          <a:p>
            <a:pPr marL="0" indent="0" defTabSz="912388">
              <a:buNone/>
              <a:defRPr/>
            </a:pPr>
            <a:r>
              <a:rPr lang="en-US" dirty="0"/>
              <a:t>Novel effort- Want to discuss REAP is grant funds for regional housing efforts. There is a lot of public outreach as part of this funding and one of the things we are supporting is the development of a multimedia catalogue- art based ways to raise awareness of our housing crisis.  </a:t>
            </a:r>
          </a:p>
          <a:p>
            <a:pPr marL="0" indent="0" defTabSz="912388">
              <a:buNone/>
              <a:defRPr/>
            </a:pPr>
            <a:endParaRPr lang="en-US" dirty="0"/>
          </a:p>
          <a:p>
            <a:pPr marL="0" indent="0">
              <a:buNone/>
            </a:pPr>
            <a:endParaRPr lang="en-US" dirty="0"/>
          </a:p>
          <a:p>
            <a:pPr marL="0" indent="0">
              <a:buNone/>
            </a:pPr>
            <a:r>
              <a:rPr lang="en-US" dirty="0"/>
              <a:t>Artists are in production now. </a:t>
            </a:r>
            <a:endParaRPr dirty="0"/>
          </a:p>
        </p:txBody>
      </p:sp>
    </p:spTree>
    <p:extLst>
      <p:ext uri="{BB962C8B-B14F-4D97-AF65-F5344CB8AC3E}">
        <p14:creationId xmlns:p14="http://schemas.microsoft.com/office/powerpoint/2010/main" val="1756522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11ca5bcd8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11ca5bcd8_0_28: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0" indent="0">
              <a:buNone/>
            </a:pPr>
            <a:endParaRPr dirty="0"/>
          </a:p>
        </p:txBody>
      </p:sp>
    </p:spTree>
    <p:extLst>
      <p:ext uri="{BB962C8B-B14F-4D97-AF65-F5344CB8AC3E}">
        <p14:creationId xmlns:p14="http://schemas.microsoft.com/office/powerpoint/2010/main" val="4391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endParaRPr lang="en-US" dirty="0">
              <a:latin typeface="Segoe UI" panose="020B0502040204020203" pitchFamily="34" charset="0"/>
            </a:endParaRPr>
          </a:p>
          <a:p>
            <a:pPr marL="158401" indent="0" defTabSz="912388">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7277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endParaRPr lang="en-US" dirty="0">
              <a:latin typeface="Segoe UI" panose="020B0502040204020203" pitchFamily="34" charset="0"/>
            </a:endParaRPr>
          </a:p>
          <a:p>
            <a:pPr marL="158401" indent="0" defTabSz="912388">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609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endParaRPr lang="en-US" dirty="0">
              <a:latin typeface="Segoe UI" panose="020B0502040204020203" pitchFamily="34" charset="0"/>
            </a:endParaRPr>
          </a:p>
          <a:p>
            <a:pPr marL="158401" indent="0" defTabSz="912388">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2688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401" indent="0" defTabSz="912388">
              <a:buNone/>
              <a:defRPr/>
            </a:pPr>
            <a:endParaRPr lang="en-US" dirty="0">
              <a:latin typeface="Segoe UI" panose="020B0502040204020203" pitchFamily="34" charset="0"/>
            </a:endParaRPr>
          </a:p>
          <a:p>
            <a:pPr marL="158401" indent="0" defTabSz="912388">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8588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161759" indent="0" defTabSz="912388">
              <a:buNone/>
              <a:defRPr/>
            </a:pPr>
            <a:r>
              <a:rPr lang="en-US" dirty="0">
                <a:latin typeface="Segoe UI" panose="020B0502040204020203" pitchFamily="34" charset="0"/>
              </a:rPr>
              <a:t>Our region’s transportation infrastructure impacts every person who lives here, every visitor who travels here, and all the goods and services that make their way to us. It connects us all. In terms of dollars, the transportation system is our Community’s biggest infrastructure investment. </a:t>
            </a:r>
          </a:p>
          <a:p>
            <a:pPr marL="161759" indent="0">
              <a:buNone/>
            </a:pPr>
            <a:endParaRPr lang="en-US" dirty="0"/>
          </a:p>
          <a:p>
            <a:pPr marL="161759" indent="0">
              <a:buNone/>
            </a:pPr>
            <a:r>
              <a:rPr lang="en-US" dirty="0"/>
              <a:t>So if you care about any of these things you should care about the goings on at HCAOG, because transportation is related to all of these. Its how we get around, whether that be walking, biking, driving, how we move goods around, and how we build our communities to be safer and have better transportation options. </a:t>
            </a:r>
          </a:p>
          <a:p>
            <a:pPr marL="161759" indent="0">
              <a:buNone/>
            </a:pPr>
            <a:endParaRPr lang="en-US" dirty="0"/>
          </a:p>
          <a:p>
            <a:pPr marL="161759" indent="0">
              <a:buNone/>
            </a:pPr>
            <a:r>
              <a:rPr lang="en-US" dirty="0"/>
              <a:t>Transportation relates to all of these issues </a:t>
            </a:r>
          </a:p>
          <a:p>
            <a:pPr marL="465866" indent="-304106"/>
            <a:r>
              <a:rPr lang="en-US" dirty="0"/>
              <a:t>ED</a:t>
            </a:r>
          </a:p>
          <a:p>
            <a:pPr marL="465866" indent="-304106"/>
            <a:r>
              <a:rPr lang="en-US" dirty="0"/>
              <a:t>Equity</a:t>
            </a:r>
          </a:p>
          <a:p>
            <a:pPr marL="465866" indent="-304106"/>
            <a:r>
              <a:rPr lang="en-US" dirty="0"/>
              <a:t>Jobs</a:t>
            </a:r>
          </a:p>
          <a:p>
            <a:pPr marL="465866" indent="-304106"/>
            <a:r>
              <a:rPr lang="en-US" dirty="0"/>
              <a:t>Housing</a:t>
            </a:r>
          </a:p>
          <a:p>
            <a:pPr marL="465866" indent="-304106"/>
            <a:r>
              <a:rPr lang="en-US" dirty="0"/>
              <a:t>Health</a:t>
            </a:r>
          </a:p>
          <a:p>
            <a:pPr marL="465866" indent="-304106"/>
            <a:r>
              <a:rPr lang="en-US" dirty="0"/>
              <a:t>Better mobility options</a:t>
            </a:r>
          </a:p>
          <a:p>
            <a:pPr marL="465866" indent="-304106"/>
            <a:r>
              <a:rPr lang="en-US" dirty="0"/>
              <a:t>The conditions of roads</a:t>
            </a:r>
          </a:p>
          <a:p>
            <a:pPr marL="465866" indent="-304106"/>
            <a:r>
              <a:rPr lang="en-US" dirty="0"/>
              <a:t>Trails</a:t>
            </a:r>
          </a:p>
          <a:p>
            <a:pPr marL="465866" indent="-304106"/>
            <a:r>
              <a:rPr lang="en-US" dirty="0"/>
              <a:t>Sea Level Rise</a:t>
            </a:r>
          </a:p>
          <a:p>
            <a:pPr marL="161759" indent="0">
              <a:buNone/>
            </a:pPr>
            <a:endParaRPr lang="en-US" dirty="0"/>
          </a:p>
          <a:p>
            <a:pPr marL="161759" indent="0">
              <a:buNone/>
            </a:pPr>
            <a:r>
              <a:rPr lang="en-US" b="1" dirty="0"/>
              <a:t>Our transportation system hugely impacts our quality of life and our health.</a:t>
            </a:r>
          </a:p>
          <a:p>
            <a:pPr marL="161759" indent="0">
              <a:buNone/>
            </a:pPr>
            <a:endParaRPr lang="en-US" dirty="0"/>
          </a:p>
        </p:txBody>
      </p:sp>
    </p:spTree>
    <p:extLst>
      <p:ext uri="{BB962C8B-B14F-4D97-AF65-F5344CB8AC3E}">
        <p14:creationId xmlns:p14="http://schemas.microsoft.com/office/powerpoint/2010/main" val="368124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161759" indent="0">
              <a:buNone/>
            </a:pPr>
            <a:endParaRPr lang="en-US" dirty="0"/>
          </a:p>
        </p:txBody>
      </p:sp>
    </p:spTree>
    <p:extLst>
      <p:ext uri="{BB962C8B-B14F-4D97-AF65-F5344CB8AC3E}">
        <p14:creationId xmlns:p14="http://schemas.microsoft.com/office/powerpoint/2010/main" val="200376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37d2f60e3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37d2f60e3_0_81:notes"/>
          <p:cNvSpPr txBox="1">
            <a:spLocks noGrp="1"/>
          </p:cNvSpPr>
          <p:nvPr>
            <p:ph type="body" idx="1"/>
          </p:nvPr>
        </p:nvSpPr>
        <p:spPr>
          <a:xfrm>
            <a:off x="701040" y="4415790"/>
            <a:ext cx="5608320" cy="4183380"/>
          </a:xfrm>
          <a:prstGeom prst="rect">
            <a:avLst/>
          </a:prstGeom>
        </p:spPr>
        <p:txBody>
          <a:bodyPr spcFirstLastPara="1" wrap="square" lIns="93158" tIns="93158" rIns="93158" bIns="93158" anchor="t" anchorCtr="0">
            <a:noAutofit/>
          </a:bodyPr>
          <a:lstStyle/>
          <a:p>
            <a:pPr marL="139393" indent="0" defTabSz="912388">
              <a:spcBef>
                <a:spcPts val="359"/>
              </a:spcBef>
              <a:buClr>
                <a:srgbClr val="726056"/>
              </a:buClr>
              <a:buSzPts val="1400"/>
              <a:buNone/>
              <a:defRPr/>
            </a:pPr>
            <a:r>
              <a:rPr lang="en-US" dirty="0">
                <a:latin typeface="Calibri" panose="020F0502020204030204" pitchFamily="34" charset="0"/>
                <a:ea typeface="Calibri" panose="020F0502020204030204" pitchFamily="34" charset="0"/>
                <a:cs typeface="Times New Roman" panose="02020603050405020304" pitchFamily="18" charset="0"/>
              </a:rPr>
              <a:t>$8-12 Million per year </a:t>
            </a:r>
          </a:p>
          <a:p>
            <a:pPr marL="139393" indent="0" defTabSz="912388">
              <a:spcBef>
                <a:spcPts val="359"/>
              </a:spcBef>
              <a:buClr>
                <a:srgbClr val="726056"/>
              </a:buClr>
              <a:buSzPts val="1400"/>
              <a:buNone/>
              <a:defRPr/>
            </a:pPr>
            <a:endParaRPr lang="en-US" sz="1800" dirty="0">
              <a:solidFill>
                <a:srgbClr val="231F20"/>
              </a:solidFill>
              <a:latin typeface="Arial" panose="020B0604020202020204" pitchFamily="34" charset="0"/>
            </a:endParaRPr>
          </a:p>
          <a:p>
            <a:pPr marL="161759" indent="0">
              <a:buNone/>
            </a:pPr>
            <a:endParaRPr lang="en-US" dirty="0"/>
          </a:p>
        </p:txBody>
      </p:sp>
    </p:spTree>
    <p:extLst>
      <p:ext uri="{BB962C8B-B14F-4D97-AF65-F5344CB8AC3E}">
        <p14:creationId xmlns:p14="http://schemas.microsoft.com/office/powerpoint/2010/main" val="232773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97232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93938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63283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761057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27521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718126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735156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603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46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7127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7114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4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3889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7234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400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655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55866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685830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0.png"/><Relationship Id="rId7"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4.svg"/><Relationship Id="rId5" Type="http://schemas.openxmlformats.org/officeDocument/2006/relationships/hyperlink" Target="https://creativecommons.org/licenses/by-sa/3.0/" TargetMode="External"/><Relationship Id="rId10" Type="http://schemas.openxmlformats.org/officeDocument/2006/relationships/image" Target="../media/image33.png"/><Relationship Id="rId4" Type="http://schemas.openxmlformats.org/officeDocument/2006/relationships/hyperlink" Target="http://www.picserver.org/a/advocacy.html" TargetMode="External"/><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creativecommons.org/licenses/by-nc/3.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ggwash.org/view/79386/transportation-advocacy-in-dc-is-getting-a-new-voice-dedicated-to-equity" TargetMode="External"/><Relationship Id="rId5" Type="http://schemas.openxmlformats.org/officeDocument/2006/relationships/image" Target="../media/image36.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creativecommons.org/licenses/by-sa/3.0/" TargetMode="External"/><Relationship Id="rId4" Type="http://schemas.openxmlformats.org/officeDocument/2006/relationships/hyperlink" Target="http://www.picserver.org/a/advocacy.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icserver.org/a/advocacy.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Beth.burks@hcaog.net" TargetMode="External"/><Relationship Id="rId4" Type="http://schemas.openxmlformats.org/officeDocument/2006/relationships/image" Target="../media/image49.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179600" y="-97200"/>
            <a:ext cx="9144000" cy="5240700"/>
          </a:xfrm>
          <a:prstGeom prst="rect">
            <a:avLst/>
          </a:prstGeom>
          <a:solidFill>
            <a:schemeClr val="bg2">
              <a:lumMod val="75000"/>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a:spLocks noGrp="1"/>
          </p:cNvSpPr>
          <p:nvPr>
            <p:ph type="ctrTitle"/>
          </p:nvPr>
        </p:nvSpPr>
        <p:spPr>
          <a:xfrm>
            <a:off x="7547" y="410074"/>
            <a:ext cx="6039600" cy="132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4100" dirty="0">
                <a:latin typeface="Calibri"/>
                <a:ea typeface="Calibri"/>
                <a:cs typeface="Calibri"/>
                <a:sym typeface="Calibri"/>
              </a:rPr>
              <a:t> </a:t>
            </a:r>
            <a:endParaRPr sz="4100" dirty="0">
              <a:latin typeface="Calibri"/>
              <a:ea typeface="Calibri"/>
              <a:cs typeface="Calibri"/>
              <a:sym typeface="Calibri"/>
            </a:endParaRPr>
          </a:p>
          <a:p>
            <a:pPr marL="0" lvl="0" indent="0" algn="ctr" rtl="0">
              <a:spcBef>
                <a:spcPts val="0"/>
              </a:spcBef>
              <a:spcAft>
                <a:spcPts val="0"/>
              </a:spcAft>
              <a:buNone/>
            </a:pPr>
            <a:r>
              <a:rPr lang="en" sz="3900" dirty="0">
                <a:latin typeface="Calibri"/>
                <a:ea typeface="Calibri"/>
                <a:cs typeface="Calibri"/>
                <a:sym typeface="Calibri"/>
              </a:rPr>
              <a:t>Humboldt County Association of Governments</a:t>
            </a:r>
            <a:endParaRPr sz="4000" dirty="0"/>
          </a:p>
        </p:txBody>
      </p:sp>
      <p:sp>
        <p:nvSpPr>
          <p:cNvPr id="3" name="Subtitle 2">
            <a:extLst>
              <a:ext uri="{FF2B5EF4-FFF2-40B4-BE49-F238E27FC236}">
                <a16:creationId xmlns:a16="http://schemas.microsoft.com/office/drawing/2014/main" id="{041F1D25-10F3-4259-A52C-FDF1EB2B07AD}"/>
              </a:ext>
            </a:extLst>
          </p:cNvPr>
          <p:cNvSpPr>
            <a:spLocks noGrp="1"/>
          </p:cNvSpPr>
          <p:nvPr>
            <p:ph type="subTitle" idx="1"/>
          </p:nvPr>
        </p:nvSpPr>
        <p:spPr>
          <a:xfrm>
            <a:off x="-121324" y="1716522"/>
            <a:ext cx="6400800" cy="1314600"/>
          </a:xfrm>
        </p:spPr>
        <p:txBody>
          <a:bodyPr/>
          <a:lstStyle/>
          <a:p>
            <a:pPr algn="ctr"/>
            <a:r>
              <a:rPr lang="en-US" dirty="0">
                <a:solidFill>
                  <a:schemeClr val="tx1"/>
                </a:solidFill>
              </a:rPr>
              <a:t>Board Orientation</a:t>
            </a:r>
          </a:p>
          <a:p>
            <a:pPr algn="ctr"/>
            <a:r>
              <a:rPr lang="en-US" dirty="0">
                <a:solidFill>
                  <a:schemeClr val="tx1"/>
                </a:solidFill>
              </a:rPr>
              <a:t>Presented by: Beth Burks, HCAOG Executive Director</a:t>
            </a:r>
          </a:p>
        </p:txBody>
      </p:sp>
      <p:pic>
        <p:nvPicPr>
          <p:cNvPr id="92" name="Google Shape;92;p13"/>
          <p:cNvPicPr preferRelativeResize="0"/>
          <p:nvPr/>
        </p:nvPicPr>
        <p:blipFill>
          <a:blip r:embed="rId3">
            <a:alphaModFix/>
          </a:blip>
          <a:stretch>
            <a:fillRect/>
          </a:stretch>
        </p:blipFill>
        <p:spPr>
          <a:xfrm>
            <a:off x="6064812" y="-68397"/>
            <a:ext cx="2986951" cy="1382850"/>
          </a:xfrm>
          <a:prstGeom prst="rect">
            <a:avLst/>
          </a:prstGeom>
          <a:noFill/>
          <a:ln>
            <a:noFill/>
          </a:ln>
        </p:spPr>
      </p:pic>
      <p:pic>
        <p:nvPicPr>
          <p:cNvPr id="93" name="Google Shape;93;p13"/>
          <p:cNvPicPr preferRelativeResize="0"/>
          <p:nvPr/>
        </p:nvPicPr>
        <p:blipFill>
          <a:blip r:embed="rId4">
            <a:alphaModFix/>
          </a:blip>
          <a:stretch>
            <a:fillRect/>
          </a:stretch>
        </p:blipFill>
        <p:spPr>
          <a:xfrm>
            <a:off x="6064925" y="1299174"/>
            <a:ext cx="3079075" cy="1382851"/>
          </a:xfrm>
          <a:prstGeom prst="rect">
            <a:avLst/>
          </a:prstGeom>
          <a:noFill/>
          <a:ln>
            <a:noFill/>
          </a:ln>
        </p:spPr>
      </p:pic>
      <p:pic>
        <p:nvPicPr>
          <p:cNvPr id="94" name="Google Shape;94;p13"/>
          <p:cNvPicPr preferRelativeResize="0"/>
          <p:nvPr/>
        </p:nvPicPr>
        <p:blipFill>
          <a:blip r:embed="rId5">
            <a:alphaModFix/>
          </a:blip>
          <a:stretch>
            <a:fillRect/>
          </a:stretch>
        </p:blipFill>
        <p:spPr>
          <a:xfrm>
            <a:off x="6064925" y="3883119"/>
            <a:ext cx="3057813" cy="1308981"/>
          </a:xfrm>
          <a:prstGeom prst="rect">
            <a:avLst/>
          </a:prstGeom>
          <a:noFill/>
          <a:ln>
            <a:noFill/>
          </a:ln>
        </p:spPr>
      </p:pic>
      <p:pic>
        <p:nvPicPr>
          <p:cNvPr id="95" name="Google Shape;95;p13"/>
          <p:cNvPicPr preferRelativeResize="0"/>
          <p:nvPr/>
        </p:nvPicPr>
        <p:blipFill>
          <a:blip r:embed="rId6">
            <a:alphaModFix/>
          </a:blip>
          <a:stretch>
            <a:fillRect/>
          </a:stretch>
        </p:blipFill>
        <p:spPr>
          <a:xfrm>
            <a:off x="6064913" y="2682025"/>
            <a:ext cx="2986971" cy="1382850"/>
          </a:xfrm>
          <a:prstGeom prst="rect">
            <a:avLst/>
          </a:prstGeom>
          <a:noFill/>
          <a:ln>
            <a:noFill/>
          </a:ln>
        </p:spPr>
      </p:pic>
      <p:cxnSp>
        <p:nvCxnSpPr>
          <p:cNvPr id="96" name="Google Shape;96;p13"/>
          <p:cNvCxnSpPr/>
          <p:nvPr/>
        </p:nvCxnSpPr>
        <p:spPr>
          <a:xfrm>
            <a:off x="179600" y="476900"/>
            <a:ext cx="5694300" cy="15000"/>
          </a:xfrm>
          <a:prstGeom prst="straightConnector1">
            <a:avLst/>
          </a:prstGeom>
          <a:noFill/>
          <a:ln w="19050" cap="flat" cmpd="sng">
            <a:solidFill>
              <a:schemeClr val="accent3"/>
            </a:solidFill>
            <a:prstDash val="solid"/>
            <a:round/>
            <a:headEnd type="none" w="med" len="med"/>
            <a:tailEnd type="none" w="med" len="med"/>
          </a:ln>
        </p:spPr>
      </p:cxnSp>
      <p:cxnSp>
        <p:nvCxnSpPr>
          <p:cNvPr id="97" name="Google Shape;97;p13"/>
          <p:cNvCxnSpPr/>
          <p:nvPr/>
        </p:nvCxnSpPr>
        <p:spPr>
          <a:xfrm>
            <a:off x="212275" y="2733950"/>
            <a:ext cx="5694300" cy="15000"/>
          </a:xfrm>
          <a:prstGeom prst="straightConnector1">
            <a:avLst/>
          </a:prstGeom>
          <a:noFill/>
          <a:ln w="9525" cap="flat" cmpd="sng">
            <a:solidFill>
              <a:schemeClr val="accent3"/>
            </a:solidFill>
            <a:prstDash val="solid"/>
            <a:round/>
            <a:headEnd type="none" w="med" len="med"/>
            <a:tailEnd type="none" w="med" len="med"/>
          </a:ln>
        </p:spPr>
      </p:cxnSp>
      <p:pic>
        <p:nvPicPr>
          <p:cNvPr id="99" name="Google Shape;99;p13"/>
          <p:cNvPicPr preferRelativeResize="0"/>
          <p:nvPr/>
        </p:nvPicPr>
        <p:blipFill>
          <a:blip r:embed="rId7">
            <a:alphaModFix/>
          </a:blip>
          <a:stretch>
            <a:fillRect/>
          </a:stretch>
        </p:blipFill>
        <p:spPr>
          <a:xfrm>
            <a:off x="2217113" y="3122000"/>
            <a:ext cx="1619250" cy="1619250"/>
          </a:xfrm>
          <a:prstGeom prst="rect">
            <a:avLst/>
          </a:prstGeom>
          <a:noFill/>
          <a:ln>
            <a:noFill/>
          </a:ln>
        </p:spPr>
      </p:pic>
      <p:cxnSp>
        <p:nvCxnSpPr>
          <p:cNvPr id="100" name="Google Shape;100;p13"/>
          <p:cNvCxnSpPr/>
          <p:nvPr/>
        </p:nvCxnSpPr>
        <p:spPr>
          <a:xfrm rot="10800000" flipH="1">
            <a:off x="6065150" y="1299175"/>
            <a:ext cx="2986500" cy="22200"/>
          </a:xfrm>
          <a:prstGeom prst="straightConnector1">
            <a:avLst/>
          </a:prstGeom>
          <a:noFill/>
          <a:ln w="38100" cap="flat" cmpd="sng">
            <a:solidFill>
              <a:schemeClr val="lt2"/>
            </a:solidFill>
            <a:prstDash val="solid"/>
            <a:round/>
            <a:headEnd type="none" w="med" len="med"/>
            <a:tailEnd type="none" w="med" len="med"/>
          </a:ln>
        </p:spPr>
      </p:cxnSp>
      <p:cxnSp>
        <p:nvCxnSpPr>
          <p:cNvPr id="101" name="Google Shape;101;p13"/>
          <p:cNvCxnSpPr/>
          <p:nvPr/>
        </p:nvCxnSpPr>
        <p:spPr>
          <a:xfrm rot="10800000" flipH="1">
            <a:off x="6065150" y="2659825"/>
            <a:ext cx="2986500" cy="22200"/>
          </a:xfrm>
          <a:prstGeom prst="straightConnector1">
            <a:avLst/>
          </a:prstGeom>
          <a:noFill/>
          <a:ln w="38100" cap="flat" cmpd="sng">
            <a:solidFill>
              <a:schemeClr val="lt2"/>
            </a:solidFill>
            <a:prstDash val="solid"/>
            <a:round/>
            <a:headEnd type="none" w="med" len="med"/>
            <a:tailEnd type="none" w="med" len="med"/>
          </a:ln>
        </p:spPr>
      </p:cxnSp>
      <p:cxnSp>
        <p:nvCxnSpPr>
          <p:cNvPr id="102" name="Google Shape;102;p13"/>
          <p:cNvCxnSpPr/>
          <p:nvPr/>
        </p:nvCxnSpPr>
        <p:spPr>
          <a:xfrm rot="10800000" flipH="1">
            <a:off x="6065150" y="4064875"/>
            <a:ext cx="2986500" cy="2220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9" name="Google Shape;102;p2">
            <a:extLst>
              <a:ext uri="{FF2B5EF4-FFF2-40B4-BE49-F238E27FC236}">
                <a16:creationId xmlns:a16="http://schemas.microsoft.com/office/drawing/2014/main" id="{9966E7CB-3256-44B4-AFE8-376E6E84D97E}"/>
              </a:ext>
            </a:extLst>
          </p:cNvPr>
          <p:cNvSpPr txBox="1"/>
          <p:nvPr/>
        </p:nvSpPr>
        <p:spPr>
          <a:xfrm>
            <a:off x="225484" y="789353"/>
            <a:ext cx="9144000" cy="89610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5400"/>
              <a:buFont typeface="Arial"/>
              <a:buNone/>
            </a:pPr>
            <a:endParaRPr dirty="0"/>
          </a:p>
        </p:txBody>
      </p:sp>
      <p:sp>
        <p:nvSpPr>
          <p:cNvPr id="18" name="TextBox 17">
            <a:extLst>
              <a:ext uri="{FF2B5EF4-FFF2-40B4-BE49-F238E27FC236}">
                <a16:creationId xmlns:a16="http://schemas.microsoft.com/office/drawing/2014/main" id="{F60C9FC9-DEBA-4EBE-A808-5D525572034A}"/>
              </a:ext>
            </a:extLst>
          </p:cNvPr>
          <p:cNvSpPr txBox="1"/>
          <p:nvPr/>
        </p:nvSpPr>
        <p:spPr>
          <a:xfrm>
            <a:off x="749959" y="328444"/>
            <a:ext cx="7006589" cy="1077218"/>
          </a:xfrm>
          <a:prstGeom prst="rect">
            <a:avLst/>
          </a:prstGeom>
          <a:noFill/>
        </p:spPr>
        <p:txBody>
          <a:bodyPr wrap="square">
            <a:spAutoFit/>
          </a:bodyPr>
          <a:lstStyle/>
          <a:p>
            <a:r>
              <a:rPr lang="en-US" sz="3200" dirty="0"/>
              <a:t>2022 Transit Allocations $7.4M</a:t>
            </a:r>
          </a:p>
          <a:p>
            <a:endParaRPr lang="en-US" sz="3200" dirty="0">
              <a:latin typeface="Calibri" panose="020F0502020204030204" pitchFamily="34" charset="0"/>
              <a:cs typeface="Calibri" panose="020F0502020204030204" pitchFamily="34" charset="0"/>
            </a:endParaRPr>
          </a:p>
        </p:txBody>
      </p:sp>
      <p:graphicFrame>
        <p:nvGraphicFramePr>
          <p:cNvPr id="6" name="Chart 5">
            <a:extLst>
              <a:ext uri="{FF2B5EF4-FFF2-40B4-BE49-F238E27FC236}">
                <a16:creationId xmlns:a16="http://schemas.microsoft.com/office/drawing/2014/main" id="{5C54B134-84EC-A26D-6D08-5E2B30178489}"/>
              </a:ext>
            </a:extLst>
          </p:cNvPr>
          <p:cNvGraphicFramePr>
            <a:graphicFrameLocks/>
          </p:cNvGraphicFramePr>
          <p:nvPr>
            <p:extLst>
              <p:ext uri="{D42A27DB-BD31-4B8C-83A1-F6EECF244321}">
                <p14:modId xmlns:p14="http://schemas.microsoft.com/office/powerpoint/2010/main" val="3400496179"/>
              </p:ext>
            </p:extLst>
          </p:nvPr>
        </p:nvGraphicFramePr>
        <p:xfrm>
          <a:off x="1285441" y="947737"/>
          <a:ext cx="5605809" cy="3964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442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9" name="Google Shape;102;p2">
            <a:extLst>
              <a:ext uri="{FF2B5EF4-FFF2-40B4-BE49-F238E27FC236}">
                <a16:creationId xmlns:a16="http://schemas.microsoft.com/office/drawing/2014/main" id="{9966E7CB-3256-44B4-AFE8-376E6E84D97E}"/>
              </a:ext>
            </a:extLst>
          </p:cNvPr>
          <p:cNvSpPr txBox="1"/>
          <p:nvPr/>
        </p:nvSpPr>
        <p:spPr>
          <a:xfrm>
            <a:off x="225484" y="789353"/>
            <a:ext cx="9144000" cy="89610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5400"/>
              <a:buFont typeface="Arial"/>
              <a:buNone/>
            </a:pPr>
            <a:endParaRPr dirty="0"/>
          </a:p>
        </p:txBody>
      </p:sp>
      <p:sp>
        <p:nvSpPr>
          <p:cNvPr id="18" name="TextBox 17">
            <a:extLst>
              <a:ext uri="{FF2B5EF4-FFF2-40B4-BE49-F238E27FC236}">
                <a16:creationId xmlns:a16="http://schemas.microsoft.com/office/drawing/2014/main" id="{F60C9FC9-DEBA-4EBE-A808-5D525572034A}"/>
              </a:ext>
            </a:extLst>
          </p:cNvPr>
          <p:cNvSpPr txBox="1"/>
          <p:nvPr/>
        </p:nvSpPr>
        <p:spPr>
          <a:xfrm>
            <a:off x="751205" y="274860"/>
            <a:ext cx="7006589" cy="1077218"/>
          </a:xfrm>
          <a:prstGeom prst="rect">
            <a:avLst/>
          </a:prstGeom>
          <a:noFill/>
        </p:spPr>
        <p:txBody>
          <a:bodyPr wrap="square">
            <a:spAutoFit/>
          </a:bodyPr>
          <a:lstStyle/>
          <a:p>
            <a:r>
              <a:rPr lang="en-US" sz="3200" dirty="0"/>
              <a:t>2022 Jurisdiction Allocations $2.3M</a:t>
            </a:r>
          </a:p>
          <a:p>
            <a:endParaRPr lang="en-US" sz="3200" dirty="0">
              <a:latin typeface="Calibri" panose="020F0502020204030204" pitchFamily="34" charset="0"/>
              <a:cs typeface="Calibri" panose="020F0502020204030204" pitchFamily="34" charset="0"/>
            </a:endParaRPr>
          </a:p>
        </p:txBody>
      </p:sp>
      <p:graphicFrame>
        <p:nvGraphicFramePr>
          <p:cNvPr id="6" name="Chart 5">
            <a:extLst>
              <a:ext uri="{FF2B5EF4-FFF2-40B4-BE49-F238E27FC236}">
                <a16:creationId xmlns:a16="http://schemas.microsoft.com/office/drawing/2014/main" id="{5C54B134-84EC-A26D-6D08-5E2B30178489}"/>
              </a:ext>
            </a:extLst>
          </p:cNvPr>
          <p:cNvGraphicFramePr>
            <a:graphicFrameLocks/>
          </p:cNvGraphicFramePr>
          <p:nvPr/>
        </p:nvGraphicFramePr>
        <p:xfrm>
          <a:off x="1285441" y="947737"/>
          <a:ext cx="5605809" cy="39649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899C7416-2993-4F3F-5932-5F5449061B07}"/>
              </a:ext>
            </a:extLst>
          </p:cNvPr>
          <p:cNvGraphicFramePr>
            <a:graphicFrameLocks/>
          </p:cNvGraphicFramePr>
          <p:nvPr>
            <p:extLst>
              <p:ext uri="{D42A27DB-BD31-4B8C-83A1-F6EECF244321}">
                <p14:modId xmlns:p14="http://schemas.microsoft.com/office/powerpoint/2010/main" val="1302337862"/>
              </p:ext>
            </p:extLst>
          </p:nvPr>
        </p:nvGraphicFramePr>
        <p:xfrm>
          <a:off x="1750518" y="991796"/>
          <a:ext cx="5140732" cy="38768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1078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pic>
        <p:nvPicPr>
          <p:cNvPr id="4" name="Picture 3">
            <a:extLst>
              <a:ext uri="{FF2B5EF4-FFF2-40B4-BE49-F238E27FC236}">
                <a16:creationId xmlns:a16="http://schemas.microsoft.com/office/drawing/2014/main" id="{9A80D4C9-7A31-403C-BB72-172F95E8A6AF}"/>
              </a:ext>
            </a:extLst>
          </p:cNvPr>
          <p:cNvPicPr>
            <a:picLocks noChangeAspect="1"/>
          </p:cNvPicPr>
          <p:nvPr/>
        </p:nvPicPr>
        <p:blipFill>
          <a:blip r:embed="rId4"/>
          <a:stretch>
            <a:fillRect/>
          </a:stretch>
        </p:blipFill>
        <p:spPr>
          <a:xfrm>
            <a:off x="5406060" y="984041"/>
            <a:ext cx="2719918" cy="3519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077218"/>
          </a:xfrm>
          <a:prstGeom prst="rect">
            <a:avLst/>
          </a:prstGeom>
          <a:noFill/>
        </p:spPr>
        <p:txBody>
          <a:bodyPr wrap="square">
            <a:spAutoFit/>
          </a:bodyPr>
          <a:lstStyle/>
          <a:p>
            <a:r>
              <a:rPr lang="en-US" sz="3200" dirty="0"/>
              <a:t>Regional Transportation Plan</a:t>
            </a: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F9046E-5463-1B04-105C-75667B2E2763}"/>
              </a:ext>
            </a:extLst>
          </p:cNvPr>
          <p:cNvSpPr txBox="1"/>
          <p:nvPr/>
        </p:nvSpPr>
        <p:spPr>
          <a:xfrm>
            <a:off x="392798" y="1119604"/>
            <a:ext cx="4982578" cy="1477328"/>
          </a:xfrm>
          <a:prstGeom prst="rect">
            <a:avLst/>
          </a:prstGeom>
          <a:noFill/>
        </p:spPr>
        <p:txBody>
          <a:bodyPr wrap="square">
            <a:spAutoFit/>
          </a:bodyPr>
          <a:lstStyle/>
          <a:p>
            <a:pPr>
              <a:buClrTx/>
            </a:pPr>
            <a:r>
              <a:rPr lang="en-US" b="1" dirty="0"/>
              <a:t>Every four years</a:t>
            </a:r>
          </a:p>
          <a:p>
            <a:pPr lvl="1">
              <a:buClrTx/>
              <a:buFont typeface="Wingdings" panose="05000000000000000000" pitchFamily="2" charset="2"/>
              <a:buChar char="Ø"/>
            </a:pPr>
            <a:r>
              <a:rPr lang="en-US" dirty="0"/>
              <a:t>A document that describes the current 20-year vision of transportation for the region.</a:t>
            </a:r>
          </a:p>
          <a:p>
            <a:pPr lvl="1">
              <a:buClrTx/>
              <a:buFont typeface="Wingdings" panose="05000000000000000000" pitchFamily="2" charset="2"/>
              <a:buChar char="Ø"/>
            </a:pPr>
            <a:endParaRPr lang="en-US" dirty="0"/>
          </a:p>
        </p:txBody>
      </p:sp>
      <p:pic>
        <p:nvPicPr>
          <p:cNvPr id="6" name="Picture 5">
            <a:extLst>
              <a:ext uri="{FF2B5EF4-FFF2-40B4-BE49-F238E27FC236}">
                <a16:creationId xmlns:a16="http://schemas.microsoft.com/office/drawing/2014/main" id="{ED63C9B7-30FD-3396-E85B-B07C8A567C27}"/>
              </a:ext>
            </a:extLst>
          </p:cNvPr>
          <p:cNvPicPr>
            <a:picLocks noChangeAspect="1"/>
          </p:cNvPicPr>
          <p:nvPr/>
        </p:nvPicPr>
        <p:blipFill>
          <a:blip r:embed="rId5"/>
          <a:stretch>
            <a:fillRect/>
          </a:stretch>
        </p:blipFill>
        <p:spPr>
          <a:xfrm rot="5400000">
            <a:off x="2801280" y="2564094"/>
            <a:ext cx="2055265" cy="1541448"/>
          </a:xfrm>
          <a:prstGeom prst="rect">
            <a:avLst/>
          </a:prstGeom>
        </p:spPr>
      </p:pic>
      <p:pic>
        <p:nvPicPr>
          <p:cNvPr id="8" name="Picture 7">
            <a:extLst>
              <a:ext uri="{FF2B5EF4-FFF2-40B4-BE49-F238E27FC236}">
                <a16:creationId xmlns:a16="http://schemas.microsoft.com/office/drawing/2014/main" id="{A9E607DE-7FAD-9334-D66A-6E80EE511623}"/>
              </a:ext>
            </a:extLst>
          </p:cNvPr>
          <p:cNvPicPr>
            <a:picLocks noChangeAspect="1"/>
          </p:cNvPicPr>
          <p:nvPr/>
        </p:nvPicPr>
        <p:blipFill>
          <a:blip r:embed="rId6"/>
          <a:stretch>
            <a:fillRect/>
          </a:stretch>
        </p:blipFill>
        <p:spPr>
          <a:xfrm>
            <a:off x="719026" y="3008191"/>
            <a:ext cx="2165061" cy="18273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077218"/>
          </a:xfrm>
          <a:prstGeom prst="rect">
            <a:avLst/>
          </a:prstGeom>
          <a:noFill/>
        </p:spPr>
        <p:txBody>
          <a:bodyPr wrap="square">
            <a:spAutoFit/>
          </a:bodyPr>
          <a:lstStyle/>
          <a:p>
            <a:r>
              <a:rPr lang="en-US" sz="3200" dirty="0"/>
              <a:t>Transit Planning</a:t>
            </a:r>
          </a:p>
          <a:p>
            <a:endParaRPr lang="en-US"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39C80BB-7A0F-9579-49C4-8E12A79CEB9E}"/>
              </a:ext>
            </a:extLst>
          </p:cNvPr>
          <p:cNvSpPr txBox="1"/>
          <p:nvPr/>
        </p:nvSpPr>
        <p:spPr>
          <a:xfrm>
            <a:off x="396473" y="1319659"/>
            <a:ext cx="8986058" cy="2554545"/>
          </a:xfrm>
          <a:prstGeom prst="rect">
            <a:avLst/>
          </a:prstGeom>
          <a:noFill/>
        </p:spPr>
        <p:txBody>
          <a:bodyPr wrap="square">
            <a:spAutoFit/>
          </a:bodyPr>
          <a:lstStyle/>
          <a:p>
            <a:pPr marL="285750" indent="-285750">
              <a:buClrTx/>
              <a:buFont typeface="Wingdings" panose="05000000000000000000" pitchFamily="2" charset="2"/>
              <a:buChar char="Ø"/>
            </a:pPr>
            <a:r>
              <a:rPr lang="en-US" sz="2000" dirty="0"/>
              <a:t>Transit Development Plan (TDP) - every five years</a:t>
            </a:r>
          </a:p>
          <a:p>
            <a:pPr marL="285750" indent="-285750">
              <a:buClrTx/>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Triennial Performance Audits- every three years</a:t>
            </a:r>
          </a:p>
          <a:p>
            <a:pPr marL="285750" indent="-285750">
              <a:buFont typeface="Wingdings" panose="05000000000000000000" pitchFamily="2" charset="2"/>
              <a:buChar char="Ø"/>
            </a:pPr>
            <a:endParaRPr lang="en-US" sz="2000" dirty="0"/>
          </a:p>
          <a:p>
            <a:pPr marL="288925" lvl="2" indent="-285750">
              <a:buClrTx/>
              <a:buFont typeface="Wingdings" panose="05000000000000000000" pitchFamily="2" charset="2"/>
              <a:buChar char="Ø"/>
            </a:pPr>
            <a:r>
              <a:rPr lang="en-US" sz="2000" dirty="0"/>
              <a:t>Unmet Transit Needs Report of Findings - every year</a:t>
            </a:r>
          </a:p>
          <a:p>
            <a:pPr marL="288925" lvl="2" indent="-285750">
              <a:buClrTx/>
              <a:buFont typeface="Wingdings" panose="05000000000000000000" pitchFamily="2" charset="2"/>
              <a:buChar char="Ø"/>
            </a:pPr>
            <a:endParaRPr lang="en-US" sz="2000" dirty="0"/>
          </a:p>
          <a:p>
            <a:pPr marL="285750" lvl="2" indent="-285750">
              <a:buClrTx/>
              <a:buFont typeface="Wingdings" panose="05000000000000000000" pitchFamily="2" charset="2"/>
              <a:buChar char="Ø"/>
              <a:tabLst>
                <a:tab pos="233363" algn="l"/>
              </a:tabLst>
            </a:pPr>
            <a:r>
              <a:rPr lang="en-US" sz="2000" dirty="0"/>
              <a:t>Coordinated Public Transit-Human Services Transportation Plan - every five years</a:t>
            </a:r>
            <a:endParaRPr lang="en-US" sz="1600" dirty="0"/>
          </a:p>
        </p:txBody>
      </p:sp>
    </p:spTree>
    <p:extLst>
      <p:ext uri="{BB962C8B-B14F-4D97-AF65-F5344CB8AC3E}">
        <p14:creationId xmlns:p14="http://schemas.microsoft.com/office/powerpoint/2010/main" val="307796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077218"/>
          </a:xfrm>
          <a:prstGeom prst="rect">
            <a:avLst/>
          </a:prstGeom>
          <a:noFill/>
        </p:spPr>
        <p:txBody>
          <a:bodyPr wrap="square">
            <a:spAutoFit/>
          </a:bodyPr>
          <a:lstStyle/>
          <a:p>
            <a:r>
              <a:rPr lang="en-US" sz="3200" dirty="0"/>
              <a:t>Operational Plans</a:t>
            </a: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F9046E-5463-1B04-105C-75667B2E2763}"/>
              </a:ext>
            </a:extLst>
          </p:cNvPr>
          <p:cNvSpPr txBox="1"/>
          <p:nvPr/>
        </p:nvSpPr>
        <p:spPr>
          <a:xfrm>
            <a:off x="429636" y="1034328"/>
            <a:ext cx="7649728" cy="3323987"/>
          </a:xfrm>
          <a:prstGeom prst="rect">
            <a:avLst/>
          </a:prstGeom>
          <a:noFill/>
        </p:spPr>
        <p:txBody>
          <a:bodyPr wrap="square">
            <a:spAutoFit/>
          </a:bodyPr>
          <a:lstStyle/>
          <a:p>
            <a:pPr marL="0" lvl="1">
              <a:buClrTx/>
            </a:pPr>
            <a:endParaRPr lang="en-US" sz="1800" b="1" dirty="0"/>
          </a:p>
          <a:p>
            <a:pPr marL="457200" lvl="2">
              <a:buClrTx/>
            </a:pPr>
            <a:endParaRPr lang="en-US" sz="1600" dirty="0"/>
          </a:p>
          <a:p>
            <a:pPr marL="285750" indent="-285750">
              <a:buClrTx/>
              <a:buFont typeface="Wingdings" panose="05000000000000000000" pitchFamily="2" charset="2"/>
              <a:buChar char="Ø"/>
            </a:pPr>
            <a:r>
              <a:rPr lang="en-US" sz="2000" dirty="0"/>
              <a:t>Overall Work Program (</a:t>
            </a:r>
            <a:r>
              <a:rPr lang="en-US" sz="2000" dirty="0" err="1"/>
              <a:t>OWP</a:t>
            </a:r>
            <a:r>
              <a:rPr lang="en-US" sz="2000" dirty="0"/>
              <a:t>) and Budget- every year</a:t>
            </a:r>
          </a:p>
          <a:p>
            <a:pPr marL="285750" indent="-285750">
              <a:buClrTx/>
              <a:buFont typeface="Wingdings" panose="05000000000000000000" pitchFamily="2" charset="2"/>
              <a:buChar char="Ø"/>
            </a:pPr>
            <a:endParaRPr lang="en-US" sz="2000" dirty="0"/>
          </a:p>
          <a:p>
            <a:pPr marL="285750" indent="-285750">
              <a:buClrTx/>
              <a:buFont typeface="Wingdings" panose="05000000000000000000" pitchFamily="2" charset="2"/>
              <a:buChar char="Ø"/>
            </a:pPr>
            <a:r>
              <a:rPr lang="en-US" sz="2000" dirty="0"/>
              <a:t>Fiscal and Compliance Audits- every year</a:t>
            </a:r>
          </a:p>
          <a:p>
            <a:pPr marL="285750" indent="-285750">
              <a:buClrTx/>
              <a:buFont typeface="Wingdings" panose="05000000000000000000" pitchFamily="2" charset="2"/>
              <a:buChar char="Ø"/>
            </a:pPr>
            <a:endParaRPr lang="en-US" sz="2000" dirty="0"/>
          </a:p>
          <a:p>
            <a:pPr marL="285750" indent="-285750">
              <a:buClrTx/>
              <a:buFont typeface="Wingdings" panose="05000000000000000000" pitchFamily="2" charset="2"/>
              <a:buChar char="Ø"/>
            </a:pPr>
            <a:r>
              <a:rPr lang="en-US" sz="2000" dirty="0"/>
              <a:t>Public Participation Plan- every three years</a:t>
            </a:r>
          </a:p>
          <a:p>
            <a:pPr marL="285750" indent="-285750">
              <a:buClrTx/>
              <a:buFont typeface="Wingdings" panose="05000000000000000000" pitchFamily="2" charset="2"/>
              <a:buChar char="Ø"/>
            </a:pPr>
            <a:endParaRPr lang="en-US" sz="2000" dirty="0"/>
          </a:p>
          <a:p>
            <a:pPr marL="285750" indent="-285750">
              <a:buClrTx/>
              <a:buFont typeface="Wingdings" panose="05000000000000000000" pitchFamily="2" charset="2"/>
              <a:buChar char="Ø"/>
            </a:pPr>
            <a:r>
              <a:rPr lang="en-US" sz="2000" dirty="0"/>
              <a:t>Title VI and Limited English Proficiency (</a:t>
            </a:r>
            <a:r>
              <a:rPr lang="en-US" sz="2000" dirty="0" err="1"/>
              <a:t>LEP</a:t>
            </a:r>
            <a:r>
              <a:rPr lang="en-US" sz="2000" dirty="0"/>
              <a:t>) Plan –every three years</a:t>
            </a:r>
          </a:p>
          <a:p>
            <a:pPr>
              <a:buClrTx/>
            </a:pPr>
            <a:endParaRPr lang="en-US" sz="1600" dirty="0"/>
          </a:p>
        </p:txBody>
      </p:sp>
    </p:spTree>
    <p:extLst>
      <p:ext uri="{BB962C8B-B14F-4D97-AF65-F5344CB8AC3E}">
        <p14:creationId xmlns:p14="http://schemas.microsoft.com/office/powerpoint/2010/main" val="175716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077218"/>
          </a:xfrm>
          <a:prstGeom prst="rect">
            <a:avLst/>
          </a:prstGeom>
          <a:noFill/>
        </p:spPr>
        <p:txBody>
          <a:bodyPr wrap="square">
            <a:spAutoFit/>
          </a:bodyPr>
          <a:lstStyle/>
          <a:p>
            <a:r>
              <a:rPr lang="en-US" sz="3200" dirty="0"/>
              <a:t>Infrastructure/ Project Plans</a:t>
            </a: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F9046E-5463-1B04-105C-75667B2E2763}"/>
              </a:ext>
            </a:extLst>
          </p:cNvPr>
          <p:cNvSpPr txBox="1"/>
          <p:nvPr/>
        </p:nvSpPr>
        <p:spPr>
          <a:xfrm>
            <a:off x="476250" y="1602254"/>
            <a:ext cx="7649728" cy="1938992"/>
          </a:xfrm>
          <a:prstGeom prst="rect">
            <a:avLst/>
          </a:prstGeom>
          <a:noFill/>
        </p:spPr>
        <p:txBody>
          <a:bodyPr wrap="square">
            <a:spAutoFit/>
          </a:bodyPr>
          <a:lstStyle/>
          <a:p>
            <a:pPr marL="342900" indent="-342900">
              <a:buClrTx/>
              <a:buFont typeface="Wingdings" panose="05000000000000000000" pitchFamily="2" charset="2"/>
              <a:buChar char="Ø"/>
            </a:pPr>
            <a:r>
              <a:rPr lang="en-US" sz="2000" dirty="0"/>
              <a:t>Pavement Management Plan- every four years</a:t>
            </a:r>
          </a:p>
          <a:p>
            <a:pPr>
              <a:buClrTx/>
            </a:pPr>
            <a:endParaRPr lang="en-US" sz="2000" dirty="0"/>
          </a:p>
          <a:p>
            <a:pPr marL="342900" indent="-342900">
              <a:buClrTx/>
              <a:buFont typeface="Wingdings" panose="05000000000000000000" pitchFamily="2" charset="2"/>
              <a:buChar char="Ø"/>
            </a:pPr>
            <a:r>
              <a:rPr lang="en-US" sz="2000" dirty="0"/>
              <a:t>Regional Transportation Improvement Plan – every two years</a:t>
            </a:r>
          </a:p>
          <a:p>
            <a:pPr marL="342900" indent="-342900">
              <a:buClrTx/>
              <a:buFont typeface="Wingdings" panose="05000000000000000000" pitchFamily="2" charset="2"/>
              <a:buChar char="Ø"/>
            </a:pPr>
            <a:endParaRPr lang="en-US" sz="2000" dirty="0"/>
          </a:p>
          <a:p>
            <a:pPr marL="342900" indent="-342900">
              <a:buClrTx/>
              <a:buFont typeface="Wingdings" panose="05000000000000000000" pitchFamily="2" charset="2"/>
              <a:buChar char="Ø"/>
            </a:pPr>
            <a:endParaRPr lang="en-US" sz="2000" dirty="0"/>
          </a:p>
        </p:txBody>
      </p:sp>
    </p:spTree>
    <p:extLst>
      <p:ext uri="{BB962C8B-B14F-4D97-AF65-F5344CB8AC3E}">
        <p14:creationId xmlns:p14="http://schemas.microsoft.com/office/powerpoint/2010/main" val="231709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077218"/>
          </a:xfrm>
          <a:prstGeom prst="rect">
            <a:avLst/>
          </a:prstGeom>
          <a:noFill/>
        </p:spPr>
        <p:txBody>
          <a:bodyPr wrap="square">
            <a:spAutoFit/>
          </a:bodyPr>
          <a:lstStyle/>
          <a:p>
            <a:r>
              <a:rPr lang="en-US" sz="3200" dirty="0"/>
              <a:t>Other Plans</a:t>
            </a: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F9046E-5463-1B04-105C-75667B2E2763}"/>
              </a:ext>
            </a:extLst>
          </p:cNvPr>
          <p:cNvSpPr txBox="1"/>
          <p:nvPr/>
        </p:nvSpPr>
        <p:spPr>
          <a:xfrm>
            <a:off x="476250" y="1602254"/>
            <a:ext cx="7649728" cy="2554545"/>
          </a:xfrm>
          <a:prstGeom prst="rect">
            <a:avLst/>
          </a:prstGeom>
          <a:noFill/>
        </p:spPr>
        <p:txBody>
          <a:bodyPr wrap="square">
            <a:spAutoFit/>
          </a:bodyPr>
          <a:lstStyle/>
          <a:p>
            <a:pPr marL="342900" indent="-342900">
              <a:buClrTx/>
              <a:buFont typeface="Wingdings" panose="05000000000000000000" pitchFamily="2" charset="2"/>
              <a:buChar char="Ø"/>
            </a:pPr>
            <a:r>
              <a:rPr lang="en-US" sz="2000" dirty="0"/>
              <a:t>McKinleyville Transit Study</a:t>
            </a:r>
          </a:p>
          <a:p>
            <a:pPr marL="342900" indent="-342900">
              <a:buClrTx/>
              <a:buFont typeface="Wingdings" panose="05000000000000000000" pitchFamily="2" charset="2"/>
              <a:buChar char="Ø"/>
            </a:pPr>
            <a:endParaRPr lang="en-US" sz="2000" dirty="0"/>
          </a:p>
          <a:p>
            <a:pPr marL="342900" indent="-342900">
              <a:buClrTx/>
              <a:buFont typeface="Wingdings" panose="05000000000000000000" pitchFamily="2" charset="2"/>
              <a:buChar char="Ø"/>
            </a:pPr>
            <a:r>
              <a:rPr lang="en-US" sz="2000" dirty="0"/>
              <a:t>Broadway Multimodal Corridor Plan</a:t>
            </a:r>
          </a:p>
          <a:p>
            <a:pPr marL="342900" indent="-342900">
              <a:buClrTx/>
              <a:buFont typeface="Wingdings" panose="05000000000000000000" pitchFamily="2" charset="2"/>
              <a:buChar char="Ø"/>
            </a:pPr>
            <a:endParaRPr lang="en-US" sz="2000" dirty="0"/>
          </a:p>
          <a:p>
            <a:pPr marL="342900" indent="-342900">
              <a:buClrTx/>
              <a:buFont typeface="Wingdings" panose="05000000000000000000" pitchFamily="2" charset="2"/>
              <a:buChar char="Ø"/>
            </a:pPr>
            <a:r>
              <a:rPr lang="en-US" sz="2000" dirty="0"/>
              <a:t>Bike Plan</a:t>
            </a:r>
          </a:p>
          <a:p>
            <a:pPr marL="342900" indent="-342900">
              <a:buClrTx/>
              <a:buFont typeface="Wingdings" panose="05000000000000000000" pitchFamily="2" charset="2"/>
              <a:buChar char="Ø"/>
            </a:pPr>
            <a:endParaRPr lang="en-US" sz="2000" dirty="0"/>
          </a:p>
          <a:p>
            <a:pPr marL="342900" indent="-342900">
              <a:buClrTx/>
              <a:buFont typeface="Wingdings" panose="05000000000000000000" pitchFamily="2" charset="2"/>
              <a:buChar char="Ø"/>
            </a:pPr>
            <a:r>
              <a:rPr lang="en-US" sz="2000" dirty="0"/>
              <a:t>Pedestrian Plan</a:t>
            </a:r>
          </a:p>
          <a:p>
            <a:pPr marL="342900" indent="-342900">
              <a:buClrTx/>
              <a:buFont typeface="Wingdings" panose="05000000000000000000" pitchFamily="2" charset="2"/>
              <a:buChar char="Ø"/>
            </a:pPr>
            <a:endParaRPr lang="en-US" sz="2000" dirty="0"/>
          </a:p>
        </p:txBody>
      </p:sp>
    </p:spTree>
    <p:extLst>
      <p:ext uri="{BB962C8B-B14F-4D97-AF65-F5344CB8AC3E}">
        <p14:creationId xmlns:p14="http://schemas.microsoft.com/office/powerpoint/2010/main" val="381964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2" name="TextBox 1">
            <a:extLst>
              <a:ext uri="{FF2B5EF4-FFF2-40B4-BE49-F238E27FC236}">
                <a16:creationId xmlns:a16="http://schemas.microsoft.com/office/drawing/2014/main" id="{64961E81-9943-231D-D52E-F447E0CFFFD4}"/>
              </a:ext>
            </a:extLst>
          </p:cNvPr>
          <p:cNvSpPr txBox="1"/>
          <p:nvPr/>
        </p:nvSpPr>
        <p:spPr>
          <a:xfrm>
            <a:off x="476250" y="242441"/>
            <a:ext cx="7006589" cy="1569660"/>
          </a:xfrm>
          <a:prstGeom prst="rect">
            <a:avLst/>
          </a:prstGeom>
          <a:noFill/>
        </p:spPr>
        <p:txBody>
          <a:bodyPr wrap="square">
            <a:spAutoFit/>
          </a:bodyPr>
          <a:lstStyle/>
          <a:p>
            <a:r>
              <a:rPr lang="en-US" sz="3200" dirty="0"/>
              <a:t>Regional Housing Needs Allocation- every 8 years</a:t>
            </a:r>
          </a:p>
          <a:p>
            <a:endParaRPr lang="en-US" sz="3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9DEC592-326B-1E0C-4050-FA052D44DA9F}"/>
              </a:ext>
            </a:extLst>
          </p:cNvPr>
          <p:cNvSpPr txBox="1"/>
          <p:nvPr/>
        </p:nvSpPr>
        <p:spPr>
          <a:xfrm>
            <a:off x="476250" y="1458202"/>
            <a:ext cx="8094172" cy="3046988"/>
          </a:xfrm>
          <a:prstGeom prst="rect">
            <a:avLst/>
          </a:prstGeom>
          <a:noFill/>
        </p:spPr>
        <p:txBody>
          <a:bodyPr wrap="square">
            <a:spAutoFit/>
          </a:bodyPr>
          <a:lstStyle/>
          <a:p>
            <a:pPr marL="285750" indent="-285750">
              <a:buClrTx/>
              <a:buFont typeface="Wingdings" panose="05000000000000000000" pitchFamily="2" charset="2"/>
              <a:buChar char="Ø"/>
            </a:pPr>
            <a:r>
              <a:rPr lang="en-US" sz="1600" dirty="0"/>
              <a:t>The California Department of Housing and Community Development identifies the number of housing units needed across all income levels for the region. </a:t>
            </a:r>
          </a:p>
          <a:p>
            <a:pPr marL="285750" indent="-285750">
              <a:buClrTx/>
              <a:buFont typeface="Wingdings" panose="05000000000000000000" pitchFamily="2" charset="2"/>
              <a:buChar char="Ø"/>
            </a:pPr>
            <a:endParaRPr lang="en-US" sz="1600" dirty="0"/>
          </a:p>
          <a:p>
            <a:pPr marL="285750" indent="-285750">
              <a:buClrTx/>
              <a:buFont typeface="Wingdings" panose="05000000000000000000" pitchFamily="2" charset="2"/>
              <a:buChar char="Ø"/>
            </a:pPr>
            <a:r>
              <a:rPr lang="en-US" sz="1600" dirty="0"/>
              <a:t>Working with local government staff, and the public, HCAOG develops a methodology to distribute to each local government a fair share of the total number of housing units the cities and county need to plan. </a:t>
            </a:r>
          </a:p>
          <a:p>
            <a:pPr marL="285750" indent="-285750">
              <a:buClrTx/>
              <a:buFont typeface="Wingdings" panose="05000000000000000000" pitchFamily="2" charset="2"/>
              <a:buChar char="Ø"/>
            </a:pPr>
            <a:endParaRPr lang="en-US" sz="1600" dirty="0"/>
          </a:p>
          <a:p>
            <a:pPr marL="285750" indent="-285750">
              <a:buClrTx/>
              <a:buFont typeface="Wingdings" panose="05000000000000000000" pitchFamily="2" charset="2"/>
              <a:buChar char="Ø"/>
            </a:pPr>
            <a:r>
              <a:rPr lang="en-US" sz="1600" dirty="0"/>
              <a:t>Once a local government has received its final RHNA from HCAOG, it must revise the Housing Element under its general plan to accommodate the updated portion of the region's housing need. Cities and counties are also required to report their progress to HCD annually.</a:t>
            </a:r>
          </a:p>
        </p:txBody>
      </p:sp>
    </p:spTree>
    <p:extLst>
      <p:ext uri="{BB962C8B-B14F-4D97-AF65-F5344CB8AC3E}">
        <p14:creationId xmlns:p14="http://schemas.microsoft.com/office/powerpoint/2010/main" val="2113553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pic>
        <p:nvPicPr>
          <p:cNvPr id="4" name="Picture 3">
            <a:extLst>
              <a:ext uri="{FF2B5EF4-FFF2-40B4-BE49-F238E27FC236}">
                <a16:creationId xmlns:a16="http://schemas.microsoft.com/office/drawing/2014/main" id="{9A80D4C9-7A31-403C-BB72-172F95E8A6AF}"/>
              </a:ext>
            </a:extLst>
          </p:cNvPr>
          <p:cNvPicPr>
            <a:picLocks noChangeAspect="1"/>
          </p:cNvPicPr>
          <p:nvPr/>
        </p:nvPicPr>
        <p:blipFill>
          <a:blip r:embed="rId4"/>
          <a:stretch>
            <a:fillRect/>
          </a:stretch>
        </p:blipFill>
        <p:spPr>
          <a:xfrm>
            <a:off x="2748031" y="493590"/>
            <a:ext cx="3429982" cy="44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9B1B88F-6719-4B51-8D4E-83B90F212999}"/>
              </a:ext>
            </a:extLst>
          </p:cNvPr>
          <p:cNvPicPr>
            <a:picLocks noChangeAspect="1"/>
          </p:cNvPicPr>
          <p:nvPr/>
        </p:nvPicPr>
        <p:blipFill rotWithShape="1">
          <a:blip r:embed="rId5"/>
          <a:srcRect l="18131" r="28543"/>
          <a:stretch/>
        </p:blipFill>
        <p:spPr>
          <a:xfrm>
            <a:off x="684772" y="758319"/>
            <a:ext cx="1534122" cy="1618238"/>
          </a:xfrm>
          <a:prstGeom prst="rect">
            <a:avLst/>
          </a:prstGeom>
        </p:spPr>
      </p:pic>
      <p:pic>
        <p:nvPicPr>
          <p:cNvPr id="7" name="Picture 6">
            <a:extLst>
              <a:ext uri="{FF2B5EF4-FFF2-40B4-BE49-F238E27FC236}">
                <a16:creationId xmlns:a16="http://schemas.microsoft.com/office/drawing/2014/main" id="{03C3B0E9-F19D-492D-B69C-56D3C368CF86}"/>
              </a:ext>
            </a:extLst>
          </p:cNvPr>
          <p:cNvPicPr>
            <a:picLocks noChangeAspect="1"/>
          </p:cNvPicPr>
          <p:nvPr/>
        </p:nvPicPr>
        <p:blipFill>
          <a:blip r:embed="rId6"/>
          <a:stretch>
            <a:fillRect/>
          </a:stretch>
        </p:blipFill>
        <p:spPr>
          <a:xfrm rot="5400000">
            <a:off x="7099517" y="750498"/>
            <a:ext cx="2055265" cy="1541448"/>
          </a:xfrm>
          <a:prstGeom prst="rect">
            <a:avLst/>
          </a:prstGeom>
        </p:spPr>
      </p:pic>
      <p:pic>
        <p:nvPicPr>
          <p:cNvPr id="11" name="Picture 10">
            <a:extLst>
              <a:ext uri="{FF2B5EF4-FFF2-40B4-BE49-F238E27FC236}">
                <a16:creationId xmlns:a16="http://schemas.microsoft.com/office/drawing/2014/main" id="{171927D8-F0FA-49B7-B800-99412E1DE46C}"/>
              </a:ext>
            </a:extLst>
          </p:cNvPr>
          <p:cNvPicPr>
            <a:picLocks noChangeAspect="1"/>
          </p:cNvPicPr>
          <p:nvPr/>
        </p:nvPicPr>
        <p:blipFill>
          <a:blip r:embed="rId7"/>
          <a:stretch>
            <a:fillRect/>
          </a:stretch>
        </p:blipFill>
        <p:spPr>
          <a:xfrm>
            <a:off x="648767" y="3266657"/>
            <a:ext cx="1951166" cy="1463374"/>
          </a:xfrm>
          <a:prstGeom prst="rect">
            <a:avLst/>
          </a:prstGeom>
        </p:spPr>
      </p:pic>
      <p:pic>
        <p:nvPicPr>
          <p:cNvPr id="12" name="Picture 11">
            <a:extLst>
              <a:ext uri="{FF2B5EF4-FFF2-40B4-BE49-F238E27FC236}">
                <a16:creationId xmlns:a16="http://schemas.microsoft.com/office/drawing/2014/main" id="{1EDF4324-289C-4422-A7F7-2A2CAC0F2C7A}"/>
              </a:ext>
            </a:extLst>
          </p:cNvPr>
          <p:cNvPicPr>
            <a:picLocks noChangeAspect="1"/>
          </p:cNvPicPr>
          <p:nvPr/>
        </p:nvPicPr>
        <p:blipFill>
          <a:blip r:embed="rId8"/>
          <a:stretch>
            <a:fillRect/>
          </a:stretch>
        </p:blipFill>
        <p:spPr>
          <a:xfrm>
            <a:off x="231350" y="1977995"/>
            <a:ext cx="1654118" cy="1649832"/>
          </a:xfrm>
          <a:prstGeom prst="rect">
            <a:avLst/>
          </a:prstGeom>
        </p:spPr>
      </p:pic>
      <p:pic>
        <p:nvPicPr>
          <p:cNvPr id="13" name="Picture 12">
            <a:extLst>
              <a:ext uri="{FF2B5EF4-FFF2-40B4-BE49-F238E27FC236}">
                <a16:creationId xmlns:a16="http://schemas.microsoft.com/office/drawing/2014/main" id="{D0DD6F8F-933F-4BBA-97E2-A8659A5F882D}"/>
              </a:ext>
            </a:extLst>
          </p:cNvPr>
          <p:cNvPicPr>
            <a:picLocks noChangeAspect="1"/>
          </p:cNvPicPr>
          <p:nvPr/>
        </p:nvPicPr>
        <p:blipFill>
          <a:blip r:embed="rId9"/>
          <a:stretch>
            <a:fillRect/>
          </a:stretch>
        </p:blipFill>
        <p:spPr>
          <a:xfrm>
            <a:off x="6473227" y="2171033"/>
            <a:ext cx="2165061" cy="1827311"/>
          </a:xfrm>
          <a:prstGeom prst="rect">
            <a:avLst/>
          </a:prstGeom>
        </p:spPr>
      </p:pic>
    </p:spTree>
    <p:extLst>
      <p:ext uri="{BB962C8B-B14F-4D97-AF65-F5344CB8AC3E}">
        <p14:creationId xmlns:p14="http://schemas.microsoft.com/office/powerpoint/2010/main" val="151465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8307073" y="4256425"/>
            <a:ext cx="656275" cy="656275"/>
          </a:xfrm>
          <a:prstGeom prst="rect">
            <a:avLst/>
          </a:prstGeom>
          <a:noFill/>
          <a:ln>
            <a:noFill/>
          </a:ln>
        </p:spPr>
      </p:pic>
      <p:sp>
        <p:nvSpPr>
          <p:cNvPr id="11" name="TextBox 10">
            <a:extLst>
              <a:ext uri="{FF2B5EF4-FFF2-40B4-BE49-F238E27FC236}">
                <a16:creationId xmlns:a16="http://schemas.microsoft.com/office/drawing/2014/main" id="{D702B1F0-C8D1-43D9-8FE8-56E77605777A}"/>
              </a:ext>
            </a:extLst>
          </p:cNvPr>
          <p:cNvSpPr txBox="1"/>
          <p:nvPr/>
        </p:nvSpPr>
        <p:spPr>
          <a:xfrm>
            <a:off x="77679" y="5271740"/>
            <a:ext cx="3745021" cy="230832"/>
          </a:xfrm>
          <a:prstGeom prst="rect">
            <a:avLst/>
          </a:prstGeom>
          <a:noFill/>
        </p:spPr>
        <p:txBody>
          <a:bodyPr wrap="square" rtlCol="0">
            <a:spAutoFit/>
          </a:bodyPr>
          <a:lstStyle/>
          <a:p>
            <a:r>
              <a:rPr lang="en-US" sz="900">
                <a:hlinkClick r:id="rId4" tooltip="http://www.picserver.org/a/advocacy.html"/>
              </a:rPr>
              <a:t>This Photo</a:t>
            </a:r>
            <a:r>
              <a:rPr lang="en-US" sz="900"/>
              <a:t> by Unknown Author is licensed under </a:t>
            </a:r>
            <a:r>
              <a:rPr lang="en-US" sz="900">
                <a:hlinkClick r:id="rId5" tooltip="https://creativecommons.org/licenses/by-sa/3.0/"/>
              </a:rPr>
              <a:t>CC BY-SA</a:t>
            </a:r>
            <a:endParaRPr lang="en-US" sz="900"/>
          </a:p>
        </p:txBody>
      </p:sp>
      <p:sp>
        <p:nvSpPr>
          <p:cNvPr id="3" name="Title 2">
            <a:extLst>
              <a:ext uri="{FF2B5EF4-FFF2-40B4-BE49-F238E27FC236}">
                <a16:creationId xmlns:a16="http://schemas.microsoft.com/office/drawing/2014/main" id="{21684D17-CA19-4A0D-AB61-95A383757F9C}"/>
              </a:ext>
            </a:extLst>
          </p:cNvPr>
          <p:cNvSpPr>
            <a:spLocks noGrp="1"/>
          </p:cNvSpPr>
          <p:nvPr>
            <p:ph type="title"/>
          </p:nvPr>
        </p:nvSpPr>
        <p:spPr/>
        <p:txBody>
          <a:bodyPr/>
          <a:lstStyle/>
          <a:p>
            <a:pPr algn="ctr"/>
            <a:r>
              <a:rPr lang="en-US" sz="2400" dirty="0">
                <a:ea typeface="Calibri"/>
                <a:cs typeface="Calibri"/>
                <a:sym typeface="Calibri"/>
              </a:rPr>
              <a:t>Transportation planning: What’s important?</a:t>
            </a:r>
            <a:br>
              <a:rPr lang="en-US" sz="2400" dirty="0"/>
            </a:br>
            <a:r>
              <a:rPr lang="en-US" sz="2400" dirty="0"/>
              <a:t>Core Areas of Focus</a:t>
            </a:r>
          </a:p>
        </p:txBody>
      </p:sp>
      <p:pic>
        <p:nvPicPr>
          <p:cNvPr id="5" name="Picture 4">
            <a:extLst>
              <a:ext uri="{FF2B5EF4-FFF2-40B4-BE49-F238E27FC236}">
                <a16:creationId xmlns:a16="http://schemas.microsoft.com/office/drawing/2014/main" id="{ADBE0E79-B5E9-4138-9685-3330CB375DC5}"/>
              </a:ext>
            </a:extLst>
          </p:cNvPr>
          <p:cNvPicPr>
            <a:picLocks noChangeAspect="1"/>
          </p:cNvPicPr>
          <p:nvPr/>
        </p:nvPicPr>
        <p:blipFill>
          <a:blip r:embed="rId6"/>
          <a:stretch>
            <a:fillRect/>
          </a:stretch>
        </p:blipFill>
        <p:spPr>
          <a:xfrm>
            <a:off x="1018306" y="1371228"/>
            <a:ext cx="1065727" cy="891521"/>
          </a:xfrm>
          <a:prstGeom prst="rect">
            <a:avLst/>
          </a:prstGeom>
        </p:spPr>
      </p:pic>
      <p:pic>
        <p:nvPicPr>
          <p:cNvPr id="7" name="Picture 6">
            <a:extLst>
              <a:ext uri="{FF2B5EF4-FFF2-40B4-BE49-F238E27FC236}">
                <a16:creationId xmlns:a16="http://schemas.microsoft.com/office/drawing/2014/main" id="{EA8A7D23-7DFA-445E-8DE9-5052E8352333}"/>
              </a:ext>
            </a:extLst>
          </p:cNvPr>
          <p:cNvPicPr>
            <a:picLocks noChangeAspect="1"/>
          </p:cNvPicPr>
          <p:nvPr/>
        </p:nvPicPr>
        <p:blipFill rotWithShape="1">
          <a:blip r:embed="rId7"/>
          <a:srcRect l="14409"/>
          <a:stretch/>
        </p:blipFill>
        <p:spPr>
          <a:xfrm>
            <a:off x="3039504" y="1371228"/>
            <a:ext cx="912820" cy="891521"/>
          </a:xfrm>
          <a:prstGeom prst="rect">
            <a:avLst/>
          </a:prstGeom>
        </p:spPr>
      </p:pic>
      <p:pic>
        <p:nvPicPr>
          <p:cNvPr id="12" name="Picture 11">
            <a:extLst>
              <a:ext uri="{FF2B5EF4-FFF2-40B4-BE49-F238E27FC236}">
                <a16:creationId xmlns:a16="http://schemas.microsoft.com/office/drawing/2014/main" id="{5E7FF533-AB97-44A6-96AD-070DC5A6333F}"/>
              </a:ext>
            </a:extLst>
          </p:cNvPr>
          <p:cNvPicPr>
            <a:picLocks noChangeAspect="1"/>
          </p:cNvPicPr>
          <p:nvPr/>
        </p:nvPicPr>
        <p:blipFill>
          <a:blip r:embed="rId8"/>
          <a:stretch>
            <a:fillRect/>
          </a:stretch>
        </p:blipFill>
        <p:spPr>
          <a:xfrm>
            <a:off x="5022758" y="1395339"/>
            <a:ext cx="1001673" cy="909853"/>
          </a:xfrm>
          <a:prstGeom prst="rect">
            <a:avLst/>
          </a:prstGeom>
        </p:spPr>
      </p:pic>
      <p:pic>
        <p:nvPicPr>
          <p:cNvPr id="14" name="Picture 13">
            <a:extLst>
              <a:ext uri="{FF2B5EF4-FFF2-40B4-BE49-F238E27FC236}">
                <a16:creationId xmlns:a16="http://schemas.microsoft.com/office/drawing/2014/main" id="{2770B119-02C7-4293-B366-3D536A6CE834}"/>
              </a:ext>
            </a:extLst>
          </p:cNvPr>
          <p:cNvPicPr>
            <a:picLocks noChangeAspect="1"/>
          </p:cNvPicPr>
          <p:nvPr/>
        </p:nvPicPr>
        <p:blipFill>
          <a:blip r:embed="rId9"/>
          <a:stretch>
            <a:fillRect/>
          </a:stretch>
        </p:blipFill>
        <p:spPr>
          <a:xfrm>
            <a:off x="7071535" y="1368943"/>
            <a:ext cx="933181" cy="891521"/>
          </a:xfrm>
          <a:prstGeom prst="rect">
            <a:avLst/>
          </a:prstGeom>
        </p:spPr>
      </p:pic>
      <p:sp>
        <p:nvSpPr>
          <p:cNvPr id="15" name="TextBox 14">
            <a:extLst>
              <a:ext uri="{FF2B5EF4-FFF2-40B4-BE49-F238E27FC236}">
                <a16:creationId xmlns:a16="http://schemas.microsoft.com/office/drawing/2014/main" id="{B139FF11-8C60-49DC-9373-9BECC3592B28}"/>
              </a:ext>
            </a:extLst>
          </p:cNvPr>
          <p:cNvSpPr txBox="1"/>
          <p:nvPr/>
        </p:nvSpPr>
        <p:spPr>
          <a:xfrm>
            <a:off x="957046" y="2597355"/>
            <a:ext cx="1132041" cy="646331"/>
          </a:xfrm>
          <a:prstGeom prst="rect">
            <a:avLst/>
          </a:prstGeom>
          <a:noFill/>
        </p:spPr>
        <p:txBody>
          <a:bodyPr wrap="none" rtlCol="0">
            <a:spAutoFit/>
          </a:bodyPr>
          <a:lstStyle/>
          <a:p>
            <a:pPr algn="ctr"/>
            <a:r>
              <a:rPr lang="en-US" dirty="0"/>
              <a:t>Climate </a:t>
            </a:r>
          </a:p>
          <a:p>
            <a:pPr algn="ctr"/>
            <a:r>
              <a:rPr lang="en-US" dirty="0"/>
              <a:t>Change</a:t>
            </a:r>
          </a:p>
        </p:txBody>
      </p:sp>
      <p:sp>
        <p:nvSpPr>
          <p:cNvPr id="16" name="TextBox 15">
            <a:extLst>
              <a:ext uri="{FF2B5EF4-FFF2-40B4-BE49-F238E27FC236}">
                <a16:creationId xmlns:a16="http://schemas.microsoft.com/office/drawing/2014/main" id="{BE9B883B-552F-48AF-8D6E-2E5A57013296}"/>
              </a:ext>
            </a:extLst>
          </p:cNvPr>
          <p:cNvSpPr txBox="1"/>
          <p:nvPr/>
        </p:nvSpPr>
        <p:spPr>
          <a:xfrm>
            <a:off x="2543130" y="2421440"/>
            <a:ext cx="2048934" cy="923330"/>
          </a:xfrm>
          <a:prstGeom prst="rect">
            <a:avLst/>
          </a:prstGeom>
          <a:noFill/>
        </p:spPr>
        <p:txBody>
          <a:bodyPr wrap="square" rtlCol="0">
            <a:spAutoFit/>
          </a:bodyPr>
          <a:lstStyle/>
          <a:p>
            <a:pPr algn="ctr"/>
            <a:r>
              <a:rPr lang="en-US" dirty="0"/>
              <a:t>Housing &amp;Vibrant </a:t>
            </a:r>
          </a:p>
          <a:p>
            <a:pPr algn="ctr"/>
            <a:r>
              <a:rPr lang="en-US" dirty="0"/>
              <a:t>Neighborhoods</a:t>
            </a:r>
          </a:p>
        </p:txBody>
      </p:sp>
      <p:sp>
        <p:nvSpPr>
          <p:cNvPr id="17" name="TextBox 16">
            <a:extLst>
              <a:ext uri="{FF2B5EF4-FFF2-40B4-BE49-F238E27FC236}">
                <a16:creationId xmlns:a16="http://schemas.microsoft.com/office/drawing/2014/main" id="{3DC78CF1-420D-440E-9EC6-13B50EA7C902}"/>
              </a:ext>
            </a:extLst>
          </p:cNvPr>
          <p:cNvSpPr txBox="1"/>
          <p:nvPr/>
        </p:nvSpPr>
        <p:spPr>
          <a:xfrm>
            <a:off x="5022758" y="2468170"/>
            <a:ext cx="1184940" cy="646331"/>
          </a:xfrm>
          <a:prstGeom prst="rect">
            <a:avLst/>
          </a:prstGeom>
          <a:noFill/>
        </p:spPr>
        <p:txBody>
          <a:bodyPr wrap="none" rtlCol="0">
            <a:spAutoFit/>
          </a:bodyPr>
          <a:lstStyle/>
          <a:p>
            <a:pPr algn="ctr"/>
            <a:r>
              <a:rPr lang="en-US" dirty="0"/>
              <a:t>Safety &amp; </a:t>
            </a:r>
          </a:p>
          <a:p>
            <a:pPr algn="ctr"/>
            <a:r>
              <a:rPr lang="en-US" dirty="0"/>
              <a:t>Health</a:t>
            </a:r>
          </a:p>
        </p:txBody>
      </p:sp>
      <p:sp>
        <p:nvSpPr>
          <p:cNvPr id="18" name="TextBox 17">
            <a:extLst>
              <a:ext uri="{FF2B5EF4-FFF2-40B4-BE49-F238E27FC236}">
                <a16:creationId xmlns:a16="http://schemas.microsoft.com/office/drawing/2014/main" id="{03681D2A-0AEA-4FFB-858D-70A8365DD9D8}"/>
              </a:ext>
            </a:extLst>
          </p:cNvPr>
          <p:cNvSpPr txBox="1"/>
          <p:nvPr/>
        </p:nvSpPr>
        <p:spPr>
          <a:xfrm>
            <a:off x="6741273" y="2421440"/>
            <a:ext cx="1593706" cy="923330"/>
          </a:xfrm>
          <a:prstGeom prst="rect">
            <a:avLst/>
          </a:prstGeom>
          <a:noFill/>
        </p:spPr>
        <p:txBody>
          <a:bodyPr wrap="none" rtlCol="0">
            <a:spAutoFit/>
          </a:bodyPr>
          <a:lstStyle/>
          <a:p>
            <a:pPr algn="ctr"/>
            <a:r>
              <a:rPr lang="en-US" dirty="0"/>
              <a:t>Equity &amp;</a:t>
            </a:r>
          </a:p>
          <a:p>
            <a:pPr algn="ctr"/>
            <a:r>
              <a:rPr lang="en-US" dirty="0"/>
              <a:t>Relationship </a:t>
            </a:r>
          </a:p>
          <a:p>
            <a:pPr algn="ctr"/>
            <a:r>
              <a:rPr lang="en-US" dirty="0"/>
              <a:t>Building</a:t>
            </a:r>
          </a:p>
        </p:txBody>
      </p:sp>
      <p:sp>
        <p:nvSpPr>
          <p:cNvPr id="2" name="TextBox 1">
            <a:extLst>
              <a:ext uri="{FF2B5EF4-FFF2-40B4-BE49-F238E27FC236}">
                <a16:creationId xmlns:a16="http://schemas.microsoft.com/office/drawing/2014/main" id="{596AD3F6-1B32-4ADF-88EC-724518467FA3}"/>
              </a:ext>
            </a:extLst>
          </p:cNvPr>
          <p:cNvSpPr txBox="1"/>
          <p:nvPr/>
        </p:nvSpPr>
        <p:spPr>
          <a:xfrm>
            <a:off x="719667" y="4309511"/>
            <a:ext cx="7615312" cy="646331"/>
          </a:xfrm>
          <a:prstGeom prst="rect">
            <a:avLst/>
          </a:prstGeom>
          <a:noFill/>
        </p:spPr>
        <p:txBody>
          <a:bodyPr wrap="square" rtlCol="0">
            <a:spAutoFit/>
          </a:bodyPr>
          <a:lstStyle/>
          <a:p>
            <a:pPr algn="ctr"/>
            <a:r>
              <a:rPr lang="en-US" dirty="0"/>
              <a:t>*Bringing more funds to Humboldt County through Infrastructure Investment and Jobs Act and other funding opportunities*</a:t>
            </a:r>
          </a:p>
        </p:txBody>
      </p:sp>
      <p:pic>
        <p:nvPicPr>
          <p:cNvPr id="6" name="Graphic 5" descr="Dollar">
            <a:extLst>
              <a:ext uri="{FF2B5EF4-FFF2-40B4-BE49-F238E27FC236}">
                <a16:creationId xmlns:a16="http://schemas.microsoft.com/office/drawing/2014/main" id="{6FB1B4A1-BCEF-4916-8FE8-3D0079891B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0211" y="3328573"/>
            <a:ext cx="914400" cy="914400"/>
          </a:xfrm>
          <a:prstGeom prst="rect">
            <a:avLst/>
          </a:prstGeom>
        </p:spPr>
      </p:pic>
    </p:spTree>
    <p:extLst>
      <p:ext uri="{BB962C8B-B14F-4D97-AF65-F5344CB8AC3E}">
        <p14:creationId xmlns:p14="http://schemas.microsoft.com/office/powerpoint/2010/main" val="147175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B0-A1B8-D923-44BB-276CE1D2B2A8}"/>
              </a:ext>
            </a:extLst>
          </p:cNvPr>
          <p:cNvSpPr>
            <a:spLocks noGrp="1"/>
          </p:cNvSpPr>
          <p:nvPr>
            <p:ph type="title"/>
          </p:nvPr>
        </p:nvSpPr>
        <p:spPr>
          <a:xfrm>
            <a:off x="-1971537" y="255852"/>
            <a:ext cx="8062516" cy="1050398"/>
          </a:xfrm>
        </p:spPr>
        <p:txBody>
          <a:bodyPr/>
          <a:lstStyle/>
          <a:p>
            <a:pPr algn="ctr"/>
            <a:r>
              <a:rPr lang="en-US" dirty="0"/>
              <a:t>What is HCAOG? </a:t>
            </a:r>
            <a:br>
              <a:rPr lang="en-US" dirty="0"/>
            </a:br>
            <a:br>
              <a:rPr lang="en-US" dirty="0"/>
            </a:br>
            <a:endParaRPr lang="en-US" dirty="0"/>
          </a:p>
        </p:txBody>
      </p:sp>
      <p:sp>
        <p:nvSpPr>
          <p:cNvPr id="4" name="Google Shape;131;p17">
            <a:extLst>
              <a:ext uri="{FF2B5EF4-FFF2-40B4-BE49-F238E27FC236}">
                <a16:creationId xmlns:a16="http://schemas.microsoft.com/office/drawing/2014/main" id="{6DC7FC1D-B85F-974A-B7B4-F6BB19D1D023}"/>
              </a:ext>
            </a:extLst>
          </p:cNvPr>
          <p:cNvSpPr txBox="1">
            <a:spLocks/>
          </p:cNvSpPr>
          <p:nvPr/>
        </p:nvSpPr>
        <p:spPr>
          <a:xfrm>
            <a:off x="457200" y="1306250"/>
            <a:ext cx="4177200" cy="3657600"/>
          </a:xfrm>
          <a:prstGeom prst="rect">
            <a:avLst/>
          </a:prstGeom>
        </p:spPr>
        <p:txBody>
          <a:bodyPr spcFirstLastPara="1" vert="horz" wrap="square" lIns="91425" tIns="45700" rIns="91425" bIns="45700" rtlCol="0" anchor="t" anchorCtr="0">
            <a:normAutofit fontScale="77500" lnSpcReduction="20000"/>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457200" indent="-361950">
              <a:spcBef>
                <a:spcPts val="360"/>
              </a:spcBef>
              <a:buClr>
                <a:schemeClr val="accent3"/>
              </a:buClr>
              <a:buSzPts val="2100"/>
              <a:buFont typeface="Calibri"/>
              <a:buChar char="➢"/>
            </a:pPr>
            <a:r>
              <a:rPr lang="en-US" sz="2100" dirty="0">
                <a:latin typeface="Calibri"/>
                <a:ea typeface="Calibri"/>
                <a:cs typeface="Calibri"/>
                <a:sym typeface="Calibri"/>
              </a:rPr>
              <a:t>It is the designated </a:t>
            </a:r>
            <a:r>
              <a:rPr lang="en-US" sz="2100" b="1" dirty="0">
                <a:latin typeface="Calibri"/>
                <a:ea typeface="Calibri"/>
                <a:cs typeface="Calibri"/>
                <a:sym typeface="Calibri"/>
              </a:rPr>
              <a:t>Regional Transportation Planning Agency</a:t>
            </a:r>
            <a:r>
              <a:rPr lang="en-US" sz="2100" dirty="0">
                <a:latin typeface="Calibri"/>
                <a:ea typeface="Calibri"/>
                <a:cs typeface="Calibri"/>
                <a:sym typeface="Calibri"/>
              </a:rPr>
              <a:t>.</a:t>
            </a:r>
          </a:p>
          <a:p>
            <a:pPr marL="0" indent="0">
              <a:spcBef>
                <a:spcPts val="360"/>
              </a:spcBef>
              <a:buFont typeface="Wingdings 3" charset="2"/>
              <a:buNone/>
            </a:pPr>
            <a:endParaRPr lang="en-US" sz="2100" dirty="0">
              <a:latin typeface="Calibri"/>
              <a:ea typeface="Calibri"/>
              <a:cs typeface="Calibri"/>
              <a:sym typeface="Calibri"/>
            </a:endParaRPr>
          </a:p>
          <a:p>
            <a:pPr marL="457200" indent="-361950">
              <a:spcBef>
                <a:spcPts val="360"/>
              </a:spcBef>
              <a:buClr>
                <a:schemeClr val="accent3"/>
              </a:buClr>
              <a:buSzPts val="2100"/>
              <a:buFont typeface="Calibri"/>
              <a:buChar char="➢"/>
            </a:pPr>
            <a:r>
              <a:rPr lang="en-US" sz="2100" dirty="0">
                <a:latin typeface="Calibri"/>
                <a:ea typeface="Calibri"/>
                <a:cs typeface="Calibri"/>
                <a:sym typeface="Calibri"/>
              </a:rPr>
              <a:t>HCAOG is a Joint Powers Agency</a:t>
            </a:r>
          </a:p>
          <a:p>
            <a:pPr marL="757238" lvl="1" indent="-361950">
              <a:spcBef>
                <a:spcPts val="360"/>
              </a:spcBef>
              <a:buClr>
                <a:schemeClr val="accent3"/>
              </a:buClr>
              <a:buSzPts val="2100"/>
              <a:buFont typeface="Calibri"/>
              <a:buChar char="➢"/>
            </a:pPr>
            <a:r>
              <a:rPr lang="en-US" sz="1950" dirty="0">
                <a:latin typeface="Calibri"/>
                <a:ea typeface="Calibri"/>
                <a:cs typeface="Calibri"/>
                <a:sym typeface="Calibri"/>
              </a:rPr>
              <a:t>Board Meets 3</a:t>
            </a:r>
            <a:r>
              <a:rPr lang="en-US" sz="1950" baseline="30000" dirty="0">
                <a:latin typeface="Calibri"/>
                <a:ea typeface="Calibri"/>
                <a:cs typeface="Calibri"/>
                <a:sym typeface="Calibri"/>
              </a:rPr>
              <a:t>rd</a:t>
            </a:r>
            <a:r>
              <a:rPr lang="en-US" sz="1950" dirty="0">
                <a:latin typeface="Calibri"/>
                <a:ea typeface="Calibri"/>
                <a:cs typeface="Calibri"/>
                <a:sym typeface="Calibri"/>
              </a:rPr>
              <a:t> Thursdays, City of Eureka Chambers at 4PM</a:t>
            </a:r>
          </a:p>
          <a:p>
            <a:pPr marL="457200" indent="-361950">
              <a:spcBef>
                <a:spcPts val="360"/>
              </a:spcBef>
              <a:buClr>
                <a:schemeClr val="accent3"/>
              </a:buClr>
              <a:buSzPts val="2100"/>
              <a:buFont typeface="Calibri"/>
              <a:buChar char="➢"/>
            </a:pPr>
            <a:endParaRPr lang="en-US" sz="2100" dirty="0">
              <a:latin typeface="Calibri"/>
              <a:ea typeface="Calibri"/>
              <a:cs typeface="Calibri"/>
              <a:sym typeface="Calibri"/>
            </a:endParaRPr>
          </a:p>
          <a:p>
            <a:pPr marL="457200" indent="-361950">
              <a:spcBef>
                <a:spcPts val="360"/>
              </a:spcBef>
              <a:buClr>
                <a:schemeClr val="accent3"/>
              </a:buClr>
              <a:buSzPts val="2100"/>
              <a:buFont typeface="Calibri"/>
              <a:buChar char="➢"/>
            </a:pPr>
            <a:r>
              <a:rPr lang="en-US" sz="2100" dirty="0">
                <a:latin typeface="Calibri"/>
                <a:ea typeface="Calibri"/>
                <a:cs typeface="Calibri"/>
                <a:sym typeface="Calibri"/>
              </a:rPr>
              <a:t>Technical Advisory Council</a:t>
            </a:r>
          </a:p>
          <a:p>
            <a:pPr marL="757238" lvl="1" indent="-361950">
              <a:spcBef>
                <a:spcPts val="360"/>
              </a:spcBef>
              <a:buClr>
                <a:schemeClr val="accent3"/>
              </a:buClr>
              <a:buSzPts val="2100"/>
              <a:buFont typeface="Calibri"/>
              <a:buChar char="➢"/>
            </a:pPr>
            <a:r>
              <a:rPr lang="en-US" sz="1950" dirty="0">
                <a:latin typeface="Calibri"/>
                <a:ea typeface="Calibri"/>
                <a:cs typeface="Calibri"/>
                <a:sym typeface="Calibri"/>
              </a:rPr>
              <a:t>Meets first Thursdays at 2:30- HCAOG</a:t>
            </a:r>
          </a:p>
          <a:p>
            <a:pPr marL="457200" indent="-361950">
              <a:spcBef>
                <a:spcPts val="360"/>
              </a:spcBef>
              <a:buClr>
                <a:schemeClr val="accent3"/>
              </a:buClr>
              <a:buSzPts val="2100"/>
              <a:buFont typeface="Calibri"/>
              <a:buChar char="➢"/>
            </a:pPr>
            <a:endParaRPr lang="en-US" sz="2100" dirty="0">
              <a:latin typeface="Calibri"/>
              <a:ea typeface="Calibri"/>
              <a:cs typeface="Calibri"/>
              <a:sym typeface="Calibri"/>
            </a:endParaRPr>
          </a:p>
          <a:p>
            <a:pPr marL="457200" indent="-361950">
              <a:spcBef>
                <a:spcPts val="360"/>
              </a:spcBef>
              <a:buClr>
                <a:schemeClr val="accent3"/>
              </a:buClr>
              <a:buSzPts val="2100"/>
              <a:buFont typeface="Calibri"/>
              <a:buChar char="➢"/>
            </a:pPr>
            <a:r>
              <a:rPr lang="en-US" sz="2100" dirty="0">
                <a:latin typeface="Calibri"/>
                <a:ea typeface="Calibri"/>
                <a:cs typeface="Calibri"/>
                <a:sym typeface="Calibri"/>
              </a:rPr>
              <a:t>Social Service Technical Advisory Council</a:t>
            </a:r>
          </a:p>
          <a:p>
            <a:pPr marL="757238" lvl="1" indent="-361950">
              <a:spcBef>
                <a:spcPts val="360"/>
              </a:spcBef>
              <a:buClr>
                <a:schemeClr val="accent3"/>
              </a:buClr>
              <a:buSzPts val="2100"/>
              <a:buFont typeface="Calibri"/>
              <a:buChar char="➢"/>
            </a:pPr>
            <a:r>
              <a:rPr lang="en-US" sz="1950" dirty="0">
                <a:latin typeface="Calibri"/>
                <a:ea typeface="Calibri"/>
                <a:cs typeface="Calibri"/>
                <a:sym typeface="Calibri"/>
              </a:rPr>
              <a:t>Meets Bi-monthly, First Wednesday at 1:30</a:t>
            </a:r>
          </a:p>
          <a:p>
            <a:pPr marL="395288" lvl="1" indent="0">
              <a:spcBef>
                <a:spcPts val="360"/>
              </a:spcBef>
              <a:buClr>
                <a:schemeClr val="accent3"/>
              </a:buClr>
              <a:buSzPts val="2100"/>
              <a:buNone/>
            </a:pPr>
            <a:endParaRPr lang="en-US" sz="1250" dirty="0">
              <a:latin typeface="Calibri"/>
              <a:ea typeface="Calibri"/>
              <a:cs typeface="Calibri"/>
              <a:sym typeface="Calibri"/>
            </a:endParaRPr>
          </a:p>
          <a:p>
            <a:pPr marL="0" indent="0">
              <a:spcBef>
                <a:spcPts val="360"/>
              </a:spcBef>
              <a:buFont typeface="Wingdings 3" charset="2"/>
              <a:buNone/>
            </a:pPr>
            <a:endParaRPr lang="en-US" sz="1400" dirty="0">
              <a:latin typeface="Calibri"/>
              <a:ea typeface="Calibri"/>
              <a:cs typeface="Calibri"/>
              <a:sym typeface="Calibri"/>
            </a:endParaRPr>
          </a:p>
        </p:txBody>
      </p:sp>
      <p:pic>
        <p:nvPicPr>
          <p:cNvPr id="8" name="Picture 7">
            <a:extLst>
              <a:ext uri="{FF2B5EF4-FFF2-40B4-BE49-F238E27FC236}">
                <a16:creationId xmlns:a16="http://schemas.microsoft.com/office/drawing/2014/main" id="{9C803910-9BC4-81F8-FDC0-33657DFCDEFD}"/>
              </a:ext>
            </a:extLst>
          </p:cNvPr>
          <p:cNvPicPr>
            <a:picLocks noChangeAspect="1"/>
          </p:cNvPicPr>
          <p:nvPr/>
        </p:nvPicPr>
        <p:blipFill>
          <a:blip r:embed="rId3"/>
          <a:stretch>
            <a:fillRect/>
          </a:stretch>
        </p:blipFill>
        <p:spPr>
          <a:xfrm>
            <a:off x="5536768" y="781051"/>
            <a:ext cx="2249028" cy="3943502"/>
          </a:xfrm>
          <a:prstGeom prst="rect">
            <a:avLst/>
          </a:prstGeom>
        </p:spPr>
      </p:pic>
    </p:spTree>
    <p:extLst>
      <p:ext uri="{BB962C8B-B14F-4D97-AF65-F5344CB8AC3E}">
        <p14:creationId xmlns:p14="http://schemas.microsoft.com/office/powerpoint/2010/main" val="345184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D12E-B201-F33B-40E9-FDF2F61DCEEA}"/>
              </a:ext>
            </a:extLst>
          </p:cNvPr>
          <p:cNvSpPr>
            <a:spLocks noGrp="1"/>
          </p:cNvSpPr>
          <p:nvPr>
            <p:ph type="title"/>
          </p:nvPr>
        </p:nvSpPr>
        <p:spPr/>
        <p:txBody>
          <a:bodyPr/>
          <a:lstStyle/>
          <a:p>
            <a:r>
              <a:rPr lang="en-US" dirty="0"/>
              <a:t>Equity</a:t>
            </a:r>
          </a:p>
        </p:txBody>
      </p:sp>
      <p:pic>
        <p:nvPicPr>
          <p:cNvPr id="4" name="Google Shape;220;p28">
            <a:extLst>
              <a:ext uri="{FF2B5EF4-FFF2-40B4-BE49-F238E27FC236}">
                <a16:creationId xmlns:a16="http://schemas.microsoft.com/office/drawing/2014/main" id="{593B2838-B209-2CC9-6E6B-586EB89D3E00}"/>
              </a:ext>
            </a:extLst>
          </p:cNvPr>
          <p:cNvPicPr preferRelativeResize="0"/>
          <p:nvPr/>
        </p:nvPicPr>
        <p:blipFill>
          <a:blip r:embed="rId3">
            <a:alphaModFix/>
          </a:blip>
          <a:stretch>
            <a:fillRect/>
          </a:stretch>
        </p:blipFill>
        <p:spPr>
          <a:xfrm>
            <a:off x="8316516" y="4358162"/>
            <a:ext cx="656275" cy="656275"/>
          </a:xfrm>
          <a:prstGeom prst="rect">
            <a:avLst/>
          </a:prstGeom>
          <a:noFill/>
          <a:ln>
            <a:noFill/>
          </a:ln>
        </p:spPr>
      </p:pic>
      <p:pic>
        <p:nvPicPr>
          <p:cNvPr id="9" name="Content Placeholder 8">
            <a:extLst>
              <a:ext uri="{FF2B5EF4-FFF2-40B4-BE49-F238E27FC236}">
                <a16:creationId xmlns:a16="http://schemas.microsoft.com/office/drawing/2014/main" id="{C6764316-217B-3940-903C-26661B80869D}"/>
              </a:ext>
            </a:extLst>
          </p:cNvPr>
          <p:cNvPicPr>
            <a:picLocks noGrp="1" noChangeAspect="1"/>
          </p:cNvPicPr>
          <p:nvPr>
            <p:ph idx="1"/>
          </p:nvPr>
        </p:nvPicPr>
        <p:blipFill>
          <a:blip r:embed="rId4"/>
          <a:stretch>
            <a:fillRect/>
          </a:stretch>
        </p:blipFill>
        <p:spPr>
          <a:xfrm>
            <a:off x="3435320" y="939702"/>
            <a:ext cx="4536214" cy="3437478"/>
          </a:xfrm>
        </p:spPr>
      </p:pic>
      <p:sp>
        <p:nvSpPr>
          <p:cNvPr id="12" name="TextBox 11">
            <a:extLst>
              <a:ext uri="{FF2B5EF4-FFF2-40B4-BE49-F238E27FC236}">
                <a16:creationId xmlns:a16="http://schemas.microsoft.com/office/drawing/2014/main" id="{8A403A0A-CE29-533A-3661-EAD271102E7D}"/>
              </a:ext>
            </a:extLst>
          </p:cNvPr>
          <p:cNvSpPr txBox="1"/>
          <p:nvPr/>
        </p:nvSpPr>
        <p:spPr>
          <a:xfrm>
            <a:off x="4785360" y="3176851"/>
            <a:ext cx="3221960" cy="1200329"/>
          </a:xfrm>
          <a:prstGeom prst="rect">
            <a:avLst/>
          </a:prstGeom>
          <a:noFill/>
        </p:spPr>
        <p:txBody>
          <a:bodyPr wrap="square" rtlCol="0">
            <a:spAutoFit/>
          </a:bodyPr>
          <a:lstStyle/>
          <a:p>
            <a:r>
              <a:rPr lang="en-US" dirty="0"/>
              <a:t>Talking Roads: Transportation and Climate Adaptation in Karuk Country</a:t>
            </a:r>
          </a:p>
        </p:txBody>
      </p:sp>
      <p:sp>
        <p:nvSpPr>
          <p:cNvPr id="14" name="TextBox 13">
            <a:extLst>
              <a:ext uri="{FF2B5EF4-FFF2-40B4-BE49-F238E27FC236}">
                <a16:creationId xmlns:a16="http://schemas.microsoft.com/office/drawing/2014/main" id="{A86E94E0-A884-55C1-C18B-E41851CC3D7A}"/>
              </a:ext>
            </a:extLst>
          </p:cNvPr>
          <p:cNvSpPr txBox="1"/>
          <p:nvPr/>
        </p:nvSpPr>
        <p:spPr>
          <a:xfrm>
            <a:off x="4785360" y="4277690"/>
            <a:ext cx="4572000" cy="369332"/>
          </a:xfrm>
          <a:prstGeom prst="rect">
            <a:avLst/>
          </a:prstGeom>
          <a:noFill/>
        </p:spPr>
        <p:txBody>
          <a:bodyPr wrap="square">
            <a:spAutoFit/>
          </a:bodyPr>
          <a:lstStyle/>
          <a:p>
            <a:r>
              <a:rPr lang="en-US" dirty="0"/>
              <a:t>https://vimeo.com/678308904</a:t>
            </a:r>
          </a:p>
        </p:txBody>
      </p:sp>
      <p:pic>
        <p:nvPicPr>
          <p:cNvPr id="6" name="Picture 5">
            <a:extLst>
              <a:ext uri="{FF2B5EF4-FFF2-40B4-BE49-F238E27FC236}">
                <a16:creationId xmlns:a16="http://schemas.microsoft.com/office/drawing/2014/main" id="{B173174A-139D-804E-BD59-611AD607375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0593" t="27285" r="18179" b="16744"/>
          <a:stretch/>
        </p:blipFill>
        <p:spPr>
          <a:xfrm>
            <a:off x="927442" y="1643889"/>
            <a:ext cx="2065020" cy="1855721"/>
          </a:xfrm>
          <a:prstGeom prst="rect">
            <a:avLst/>
          </a:prstGeom>
        </p:spPr>
      </p:pic>
      <p:sp>
        <p:nvSpPr>
          <p:cNvPr id="7" name="TextBox 6">
            <a:extLst>
              <a:ext uri="{FF2B5EF4-FFF2-40B4-BE49-F238E27FC236}">
                <a16:creationId xmlns:a16="http://schemas.microsoft.com/office/drawing/2014/main" id="{9268516D-CFEA-77C2-40B8-070D88D9D8EB}"/>
              </a:ext>
            </a:extLst>
          </p:cNvPr>
          <p:cNvSpPr txBox="1"/>
          <p:nvPr/>
        </p:nvSpPr>
        <p:spPr>
          <a:xfrm>
            <a:off x="2244688" y="5635451"/>
            <a:ext cx="4030995" cy="230832"/>
          </a:xfrm>
          <a:prstGeom prst="rect">
            <a:avLst/>
          </a:prstGeom>
          <a:noFill/>
        </p:spPr>
        <p:txBody>
          <a:bodyPr wrap="square" rtlCol="0">
            <a:spAutoFit/>
          </a:bodyPr>
          <a:lstStyle/>
          <a:p>
            <a:r>
              <a:rPr lang="en-US" sz="900">
                <a:hlinkClick r:id="rId6" tooltip="https://ggwash.org/view/79386/transportation-advocacy-in-dc-is-getting-a-new-voice-dedicated-to-equity"/>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4195688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9396-33A7-AA4D-B8F4-54E1FD093E1E}"/>
              </a:ext>
            </a:extLst>
          </p:cNvPr>
          <p:cNvSpPr>
            <a:spLocks noGrp="1"/>
          </p:cNvSpPr>
          <p:nvPr>
            <p:ph type="title"/>
          </p:nvPr>
        </p:nvSpPr>
        <p:spPr/>
        <p:txBody>
          <a:bodyPr/>
          <a:lstStyle/>
          <a:p>
            <a:r>
              <a:rPr lang="en-US" dirty="0"/>
              <a:t>Safety/ Health</a:t>
            </a:r>
          </a:p>
        </p:txBody>
      </p:sp>
      <p:pic>
        <p:nvPicPr>
          <p:cNvPr id="4" name="Google Shape;220;p28">
            <a:extLst>
              <a:ext uri="{FF2B5EF4-FFF2-40B4-BE49-F238E27FC236}">
                <a16:creationId xmlns:a16="http://schemas.microsoft.com/office/drawing/2014/main" id="{D50D0D7A-F843-82C2-DE81-2933C67155FC}"/>
              </a:ext>
            </a:extLst>
          </p:cNvPr>
          <p:cNvPicPr preferRelativeResize="0"/>
          <p:nvPr/>
        </p:nvPicPr>
        <p:blipFill>
          <a:blip r:embed="rId3">
            <a:alphaModFix/>
          </a:blip>
          <a:stretch>
            <a:fillRect/>
          </a:stretch>
        </p:blipFill>
        <p:spPr>
          <a:xfrm>
            <a:off x="8316516" y="4358162"/>
            <a:ext cx="656275" cy="656275"/>
          </a:xfrm>
          <a:prstGeom prst="rect">
            <a:avLst/>
          </a:prstGeom>
          <a:noFill/>
          <a:ln>
            <a:noFill/>
          </a:ln>
        </p:spPr>
      </p:pic>
      <p:sp>
        <p:nvSpPr>
          <p:cNvPr id="5" name="Google Shape;139;p18">
            <a:extLst>
              <a:ext uri="{FF2B5EF4-FFF2-40B4-BE49-F238E27FC236}">
                <a16:creationId xmlns:a16="http://schemas.microsoft.com/office/drawing/2014/main" id="{6C77D363-0DFD-8D43-868A-A1D6DDA78D97}"/>
              </a:ext>
            </a:extLst>
          </p:cNvPr>
          <p:cNvSpPr txBox="1">
            <a:spLocks/>
          </p:cNvSpPr>
          <p:nvPr/>
        </p:nvSpPr>
        <p:spPr>
          <a:xfrm>
            <a:off x="503922" y="1186335"/>
            <a:ext cx="8229600" cy="3657600"/>
          </a:xfrm>
          <a:prstGeom prst="rect">
            <a:avLst/>
          </a:prstGeom>
        </p:spPr>
        <p:txBody>
          <a:bodyPr spcFirstLastPara="1" vert="horz" wrap="square" lIns="91425" tIns="45700" rIns="91425" bIns="45700" rtlCol="0" anchor="t" anchorCtr="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spcBef>
                <a:spcPts val="360"/>
              </a:spcBef>
              <a:buFont typeface="Wingdings 3" charset="2"/>
              <a:buNone/>
            </a:pPr>
            <a:endParaRPr lang="en-US"/>
          </a:p>
          <a:p>
            <a:pPr marL="0" indent="0">
              <a:spcBef>
                <a:spcPts val="360"/>
              </a:spcBef>
              <a:buFont typeface="Wingdings 3" charset="2"/>
              <a:buNone/>
            </a:pPr>
            <a:endParaRPr lang="en-US"/>
          </a:p>
          <a:p>
            <a:pPr marL="0" indent="0">
              <a:spcBef>
                <a:spcPts val="360"/>
              </a:spcBef>
              <a:buFont typeface="Wingdings 3" charset="2"/>
              <a:buNone/>
            </a:pPr>
            <a:endParaRPr lang="en-US" dirty="0"/>
          </a:p>
        </p:txBody>
      </p:sp>
      <p:sp>
        <p:nvSpPr>
          <p:cNvPr id="6" name="Google Shape;139;p18">
            <a:extLst>
              <a:ext uri="{FF2B5EF4-FFF2-40B4-BE49-F238E27FC236}">
                <a16:creationId xmlns:a16="http://schemas.microsoft.com/office/drawing/2014/main" id="{CCF34EF5-036A-08EF-07AF-71799B5BE7E1}"/>
              </a:ext>
            </a:extLst>
          </p:cNvPr>
          <p:cNvSpPr txBox="1">
            <a:spLocks noGrp="1"/>
          </p:cNvSpPr>
          <p:nvPr>
            <p:ph idx="1"/>
          </p:nvPr>
        </p:nvSpPr>
        <p:spPr>
          <a:xfrm>
            <a:off x="827088" y="1539875"/>
            <a:ext cx="6710362" cy="3146425"/>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dirty="0"/>
          </a:p>
        </p:txBody>
      </p:sp>
      <p:graphicFrame>
        <p:nvGraphicFramePr>
          <p:cNvPr id="8" name="Table 7">
            <a:extLst>
              <a:ext uri="{FF2B5EF4-FFF2-40B4-BE49-F238E27FC236}">
                <a16:creationId xmlns:a16="http://schemas.microsoft.com/office/drawing/2014/main" id="{202A574B-D0A8-ABC0-EE9F-718C3484FD2C}"/>
              </a:ext>
            </a:extLst>
          </p:cNvPr>
          <p:cNvGraphicFramePr>
            <a:graphicFrameLocks noGrp="1"/>
          </p:cNvGraphicFramePr>
          <p:nvPr>
            <p:extLst>
              <p:ext uri="{D42A27DB-BD31-4B8C-83A1-F6EECF244321}">
                <p14:modId xmlns:p14="http://schemas.microsoft.com/office/powerpoint/2010/main" val="913317748"/>
              </p:ext>
            </p:extLst>
          </p:nvPr>
        </p:nvGraphicFramePr>
        <p:xfrm>
          <a:off x="503922" y="1535883"/>
          <a:ext cx="8229601" cy="681228"/>
        </p:xfrm>
        <a:graphic>
          <a:graphicData uri="http://schemas.openxmlformats.org/drawingml/2006/table">
            <a:tbl>
              <a:tblPr firstRow="1" firstCol="1" bandRow="1">
                <a:tableStyleId>{5C22544A-7EE6-4342-B048-85BDC9FD1C3A}</a:tableStyleId>
              </a:tblPr>
              <a:tblGrid>
                <a:gridCol w="1114288">
                  <a:extLst>
                    <a:ext uri="{9D8B030D-6E8A-4147-A177-3AD203B41FA5}">
                      <a16:colId xmlns:a16="http://schemas.microsoft.com/office/drawing/2014/main" val="1540320228"/>
                    </a:ext>
                  </a:extLst>
                </a:gridCol>
                <a:gridCol w="1028700">
                  <a:extLst>
                    <a:ext uri="{9D8B030D-6E8A-4147-A177-3AD203B41FA5}">
                      <a16:colId xmlns:a16="http://schemas.microsoft.com/office/drawing/2014/main" val="1255678351"/>
                    </a:ext>
                  </a:extLst>
                </a:gridCol>
                <a:gridCol w="1028700">
                  <a:extLst>
                    <a:ext uri="{9D8B030D-6E8A-4147-A177-3AD203B41FA5}">
                      <a16:colId xmlns:a16="http://schemas.microsoft.com/office/drawing/2014/main" val="1426900072"/>
                    </a:ext>
                  </a:extLst>
                </a:gridCol>
                <a:gridCol w="684703">
                  <a:extLst>
                    <a:ext uri="{9D8B030D-6E8A-4147-A177-3AD203B41FA5}">
                      <a16:colId xmlns:a16="http://schemas.microsoft.com/office/drawing/2014/main" val="373694685"/>
                    </a:ext>
                  </a:extLst>
                </a:gridCol>
                <a:gridCol w="832836">
                  <a:extLst>
                    <a:ext uri="{9D8B030D-6E8A-4147-A177-3AD203B41FA5}">
                      <a16:colId xmlns:a16="http://schemas.microsoft.com/office/drawing/2014/main" val="2089701330"/>
                    </a:ext>
                  </a:extLst>
                </a:gridCol>
                <a:gridCol w="885505">
                  <a:extLst>
                    <a:ext uri="{9D8B030D-6E8A-4147-A177-3AD203B41FA5}">
                      <a16:colId xmlns:a16="http://schemas.microsoft.com/office/drawing/2014/main" val="1373110186"/>
                    </a:ext>
                  </a:extLst>
                </a:gridCol>
                <a:gridCol w="885505">
                  <a:extLst>
                    <a:ext uri="{9D8B030D-6E8A-4147-A177-3AD203B41FA5}">
                      <a16:colId xmlns:a16="http://schemas.microsoft.com/office/drawing/2014/main" val="377263154"/>
                    </a:ext>
                  </a:extLst>
                </a:gridCol>
                <a:gridCol w="885505">
                  <a:extLst>
                    <a:ext uri="{9D8B030D-6E8A-4147-A177-3AD203B41FA5}">
                      <a16:colId xmlns:a16="http://schemas.microsoft.com/office/drawing/2014/main" val="2286491646"/>
                    </a:ext>
                  </a:extLst>
                </a:gridCol>
                <a:gridCol w="883859">
                  <a:extLst>
                    <a:ext uri="{9D8B030D-6E8A-4147-A177-3AD203B41FA5}">
                      <a16:colId xmlns:a16="http://schemas.microsoft.com/office/drawing/2014/main" val="2874038759"/>
                    </a:ext>
                  </a:extLst>
                </a:gridCol>
              </a:tblGrid>
              <a:tr h="503238">
                <a:tc>
                  <a:txBody>
                    <a:bodyPr/>
                    <a:lstStyle/>
                    <a:p>
                      <a:pPr marL="0" marR="0" algn="ctr">
                        <a:lnSpc>
                          <a:spcPct val="107000"/>
                        </a:lnSpc>
                        <a:spcBef>
                          <a:spcPts val="0"/>
                        </a:spcBef>
                        <a:spcAft>
                          <a:spcPts val="800"/>
                        </a:spcAft>
                      </a:pPr>
                      <a:r>
                        <a:rPr lang="en-US" sz="1100" dirty="0">
                          <a:effectLst/>
                        </a:rPr>
                        <a:t>TYPE OF CRASH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tc>
                <a:tc>
                  <a:txBody>
                    <a:bodyPr/>
                    <a:lstStyle/>
                    <a:p>
                      <a:pPr marL="0" marR="0" algn="ctr">
                        <a:lnSpc>
                          <a:spcPct val="107000"/>
                        </a:lnSpc>
                        <a:spcBef>
                          <a:spcPts val="0"/>
                        </a:spcBef>
                        <a:spcAft>
                          <a:spcPts val="800"/>
                        </a:spcAft>
                      </a:pPr>
                      <a:r>
                        <a:rPr lang="en-US" sz="1100" dirty="0">
                          <a:effectLst/>
                        </a:rPr>
                        <a:t>VICTIMS KILLED &amp; INJURED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tc>
                <a:tc>
                  <a:txBody>
                    <a:bodyPr/>
                    <a:lstStyle/>
                    <a:p>
                      <a:pPr marL="0" marR="0" algn="ctr">
                        <a:lnSpc>
                          <a:spcPct val="107000"/>
                        </a:lnSpc>
                        <a:spcBef>
                          <a:spcPts val="0"/>
                        </a:spcBef>
                        <a:spcAft>
                          <a:spcPts val="800"/>
                        </a:spcAft>
                      </a:pPr>
                      <a:r>
                        <a:rPr lang="en-US" sz="1100" dirty="0">
                          <a:effectLst/>
                        </a:rPr>
                        <a:t>County OTS RANKING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tc>
                <a:tc>
                  <a:txBody>
                    <a:bodyPr/>
                    <a:lstStyle/>
                    <a:p>
                      <a:pPr marL="0" marR="0" algn="ctr">
                        <a:lnSpc>
                          <a:spcPct val="107000"/>
                        </a:lnSpc>
                        <a:spcBef>
                          <a:spcPts val="0"/>
                        </a:spcBef>
                        <a:spcAft>
                          <a:spcPts val="800"/>
                        </a:spcAft>
                      </a:pPr>
                      <a:r>
                        <a:rPr lang="en-US" sz="1100">
                          <a:effectLst/>
                        </a:rPr>
                        <a:t>Eureka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tc>
                  <a:txBody>
                    <a:bodyPr/>
                    <a:lstStyle/>
                    <a:p>
                      <a:pPr marL="0" marR="0" algn="ctr">
                        <a:lnSpc>
                          <a:spcPct val="107000"/>
                        </a:lnSpc>
                        <a:spcBef>
                          <a:spcPts val="0"/>
                        </a:spcBef>
                        <a:spcAft>
                          <a:spcPts val="800"/>
                        </a:spcAft>
                      </a:pPr>
                      <a:r>
                        <a:rPr lang="en-US" sz="1100" dirty="0">
                          <a:effectLst/>
                        </a:rPr>
                        <a:t>Arcata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tc>
                  <a:txBody>
                    <a:bodyPr/>
                    <a:lstStyle/>
                    <a:p>
                      <a:pPr marL="0" marR="0" algn="ctr">
                        <a:lnSpc>
                          <a:spcPct val="107000"/>
                        </a:lnSpc>
                        <a:spcBef>
                          <a:spcPts val="0"/>
                        </a:spcBef>
                        <a:spcAft>
                          <a:spcPts val="800"/>
                        </a:spcAft>
                      </a:pPr>
                      <a:r>
                        <a:rPr lang="en-US" sz="1100">
                          <a:effectLst/>
                        </a:rPr>
                        <a:t>Fortuna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tc>
                  <a:txBody>
                    <a:bodyPr/>
                    <a:lstStyle/>
                    <a:p>
                      <a:pPr marL="0" marR="0" algn="ctr">
                        <a:lnSpc>
                          <a:spcPct val="107000"/>
                        </a:lnSpc>
                        <a:spcBef>
                          <a:spcPts val="0"/>
                        </a:spcBef>
                        <a:spcAft>
                          <a:spcPts val="800"/>
                        </a:spcAft>
                      </a:pPr>
                      <a:r>
                        <a:rPr lang="en-US" sz="1100">
                          <a:effectLst/>
                        </a:rPr>
                        <a:t>Blue Lake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tc>
                  <a:txBody>
                    <a:bodyPr/>
                    <a:lstStyle/>
                    <a:p>
                      <a:pPr marL="0" marR="0" algn="ctr">
                        <a:lnSpc>
                          <a:spcPct val="107000"/>
                        </a:lnSpc>
                        <a:spcBef>
                          <a:spcPts val="0"/>
                        </a:spcBef>
                        <a:spcAft>
                          <a:spcPts val="800"/>
                        </a:spcAft>
                      </a:pPr>
                      <a:r>
                        <a:rPr lang="en-US" sz="1100">
                          <a:effectLst/>
                        </a:rPr>
                        <a:t>Rio Dell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tc>
                  <a:txBody>
                    <a:bodyPr/>
                    <a:lstStyle/>
                    <a:p>
                      <a:pPr marL="0" marR="0" algn="ctr">
                        <a:lnSpc>
                          <a:spcPct val="107000"/>
                        </a:lnSpc>
                        <a:spcBef>
                          <a:spcPts val="0"/>
                        </a:spcBef>
                        <a:spcAft>
                          <a:spcPts val="800"/>
                        </a:spcAft>
                      </a:pPr>
                      <a:r>
                        <a:rPr lang="en-US" sz="1100" dirty="0">
                          <a:effectLst/>
                        </a:rPr>
                        <a:t>Trinidad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tc>
                <a:extLst>
                  <a:ext uri="{0D108BD9-81ED-4DB2-BD59-A6C34878D82A}">
                    <a16:rowId xmlns:a16="http://schemas.microsoft.com/office/drawing/2014/main" val="1821959802"/>
                  </a:ext>
                </a:extLst>
              </a:tr>
            </a:tbl>
          </a:graphicData>
        </a:graphic>
      </p:graphicFrame>
      <p:graphicFrame>
        <p:nvGraphicFramePr>
          <p:cNvPr id="9" name="Table 8">
            <a:extLst>
              <a:ext uri="{FF2B5EF4-FFF2-40B4-BE49-F238E27FC236}">
                <a16:creationId xmlns:a16="http://schemas.microsoft.com/office/drawing/2014/main" id="{48A18C4B-0E6A-1A1D-FA7B-4958574446CC}"/>
              </a:ext>
            </a:extLst>
          </p:cNvPr>
          <p:cNvGraphicFramePr>
            <a:graphicFrameLocks noGrp="1"/>
          </p:cNvGraphicFramePr>
          <p:nvPr>
            <p:extLst>
              <p:ext uri="{D42A27DB-BD31-4B8C-83A1-F6EECF244321}">
                <p14:modId xmlns:p14="http://schemas.microsoft.com/office/powerpoint/2010/main" val="3769743830"/>
              </p:ext>
            </p:extLst>
          </p:nvPr>
        </p:nvGraphicFramePr>
        <p:xfrm>
          <a:off x="503921" y="2217429"/>
          <a:ext cx="8229601" cy="323850"/>
        </p:xfrm>
        <a:graphic>
          <a:graphicData uri="http://schemas.openxmlformats.org/drawingml/2006/table">
            <a:tbl>
              <a:tblPr firstRow="1" firstCol="1" bandRow="1">
                <a:tableStyleId>{5C22544A-7EE6-4342-B048-85BDC9FD1C3A}</a:tableStyleId>
              </a:tblPr>
              <a:tblGrid>
                <a:gridCol w="1114288">
                  <a:extLst>
                    <a:ext uri="{9D8B030D-6E8A-4147-A177-3AD203B41FA5}">
                      <a16:colId xmlns:a16="http://schemas.microsoft.com/office/drawing/2014/main" val="1813771324"/>
                    </a:ext>
                  </a:extLst>
                </a:gridCol>
                <a:gridCol w="1028700">
                  <a:extLst>
                    <a:ext uri="{9D8B030D-6E8A-4147-A177-3AD203B41FA5}">
                      <a16:colId xmlns:a16="http://schemas.microsoft.com/office/drawing/2014/main" val="548507524"/>
                    </a:ext>
                  </a:extLst>
                </a:gridCol>
                <a:gridCol w="1028700">
                  <a:extLst>
                    <a:ext uri="{9D8B030D-6E8A-4147-A177-3AD203B41FA5}">
                      <a16:colId xmlns:a16="http://schemas.microsoft.com/office/drawing/2014/main" val="3112714454"/>
                    </a:ext>
                  </a:extLst>
                </a:gridCol>
                <a:gridCol w="684703">
                  <a:extLst>
                    <a:ext uri="{9D8B030D-6E8A-4147-A177-3AD203B41FA5}">
                      <a16:colId xmlns:a16="http://schemas.microsoft.com/office/drawing/2014/main" val="4060620718"/>
                    </a:ext>
                  </a:extLst>
                </a:gridCol>
                <a:gridCol w="832836">
                  <a:extLst>
                    <a:ext uri="{9D8B030D-6E8A-4147-A177-3AD203B41FA5}">
                      <a16:colId xmlns:a16="http://schemas.microsoft.com/office/drawing/2014/main" val="77535682"/>
                    </a:ext>
                  </a:extLst>
                </a:gridCol>
                <a:gridCol w="885505">
                  <a:extLst>
                    <a:ext uri="{9D8B030D-6E8A-4147-A177-3AD203B41FA5}">
                      <a16:colId xmlns:a16="http://schemas.microsoft.com/office/drawing/2014/main" val="2652387976"/>
                    </a:ext>
                  </a:extLst>
                </a:gridCol>
                <a:gridCol w="885505">
                  <a:extLst>
                    <a:ext uri="{9D8B030D-6E8A-4147-A177-3AD203B41FA5}">
                      <a16:colId xmlns:a16="http://schemas.microsoft.com/office/drawing/2014/main" val="1622297531"/>
                    </a:ext>
                  </a:extLst>
                </a:gridCol>
                <a:gridCol w="885505">
                  <a:extLst>
                    <a:ext uri="{9D8B030D-6E8A-4147-A177-3AD203B41FA5}">
                      <a16:colId xmlns:a16="http://schemas.microsoft.com/office/drawing/2014/main" val="3552374945"/>
                    </a:ext>
                  </a:extLst>
                </a:gridCol>
                <a:gridCol w="883859">
                  <a:extLst>
                    <a:ext uri="{9D8B030D-6E8A-4147-A177-3AD203B41FA5}">
                      <a16:colId xmlns:a16="http://schemas.microsoft.com/office/drawing/2014/main" val="3337273490"/>
                    </a:ext>
                  </a:extLst>
                </a:gridCol>
              </a:tblGrid>
              <a:tr h="323850">
                <a:tc>
                  <a:txBody>
                    <a:bodyPr/>
                    <a:lstStyle/>
                    <a:p>
                      <a:pPr marL="0" marR="0" algn="ctr">
                        <a:lnSpc>
                          <a:spcPct val="107000"/>
                        </a:lnSpc>
                        <a:spcBef>
                          <a:spcPts val="0"/>
                        </a:spcBef>
                        <a:spcAft>
                          <a:spcPts val="800"/>
                        </a:spcAft>
                      </a:pPr>
                      <a:r>
                        <a:rPr lang="en-US" sz="1100" dirty="0">
                          <a:effectLst/>
                        </a:rPr>
                        <a:t>Pedestrians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1/58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76200" marB="7620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2/97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8/102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79/102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19/32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33/75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tc>
                  <a:txBody>
                    <a:bodyPr/>
                    <a:lstStyle/>
                    <a:p>
                      <a:pPr marL="0" marR="0" algn="ctr">
                        <a:lnSpc>
                          <a:spcPct val="107000"/>
                        </a:lnSpc>
                        <a:spcBef>
                          <a:spcPts val="0"/>
                        </a:spcBef>
                        <a:spcAft>
                          <a:spcPts val="800"/>
                        </a:spcAft>
                      </a:pPr>
                      <a:r>
                        <a:rPr lang="en-US" sz="1100" dirty="0">
                          <a:effectLst/>
                        </a:rPr>
                        <a:t>9/32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0" marB="0" anchor="ctr">
                    <a:solidFill>
                      <a:schemeClr val="tx2">
                        <a:lumMod val="25000"/>
                      </a:schemeClr>
                    </a:solidFill>
                  </a:tcPr>
                </a:tc>
                <a:extLst>
                  <a:ext uri="{0D108BD9-81ED-4DB2-BD59-A6C34878D82A}">
                    <a16:rowId xmlns:a16="http://schemas.microsoft.com/office/drawing/2014/main" val="18342533"/>
                  </a:ext>
                </a:extLst>
              </a:tr>
            </a:tbl>
          </a:graphicData>
        </a:graphic>
      </p:graphicFrame>
      <p:sp>
        <p:nvSpPr>
          <p:cNvPr id="13" name="TextBox 12">
            <a:extLst>
              <a:ext uri="{FF2B5EF4-FFF2-40B4-BE49-F238E27FC236}">
                <a16:creationId xmlns:a16="http://schemas.microsoft.com/office/drawing/2014/main" id="{C36C2E17-5AB7-7FE9-0E42-0986E0A11820}"/>
              </a:ext>
            </a:extLst>
          </p:cNvPr>
          <p:cNvSpPr txBox="1"/>
          <p:nvPr/>
        </p:nvSpPr>
        <p:spPr>
          <a:xfrm>
            <a:off x="509434" y="2786686"/>
            <a:ext cx="2050561" cy="215444"/>
          </a:xfrm>
          <a:prstGeom prst="rect">
            <a:avLst/>
          </a:prstGeom>
          <a:noFill/>
        </p:spPr>
        <p:txBody>
          <a:bodyPr wrap="none" rtlCol="0">
            <a:spAutoFit/>
          </a:bodyPr>
          <a:lstStyle/>
          <a:p>
            <a:r>
              <a:rPr lang="en-US" sz="800" dirty="0"/>
              <a:t>Source: 2018 CA Office of Traffic Safety </a:t>
            </a:r>
          </a:p>
        </p:txBody>
      </p:sp>
      <p:sp>
        <p:nvSpPr>
          <p:cNvPr id="14" name="Oval 13">
            <a:extLst>
              <a:ext uri="{FF2B5EF4-FFF2-40B4-BE49-F238E27FC236}">
                <a16:creationId xmlns:a16="http://schemas.microsoft.com/office/drawing/2014/main" id="{176197FA-39B1-1C31-C69F-DCF2E04E3E5F}"/>
              </a:ext>
            </a:extLst>
          </p:cNvPr>
          <p:cNvSpPr/>
          <p:nvPr/>
        </p:nvSpPr>
        <p:spPr>
          <a:xfrm>
            <a:off x="2579333" y="1012023"/>
            <a:ext cx="1155366" cy="199010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10;&#10;Description automatically generated">
            <a:extLst>
              <a:ext uri="{FF2B5EF4-FFF2-40B4-BE49-F238E27FC236}">
                <a16:creationId xmlns:a16="http://schemas.microsoft.com/office/drawing/2014/main" id="{BF99F818-E65F-0104-73D0-5EDF0A2A764D}"/>
              </a:ext>
            </a:extLst>
          </p:cNvPr>
          <p:cNvPicPr>
            <a:picLocks noChangeAspect="1"/>
          </p:cNvPicPr>
          <p:nvPr/>
        </p:nvPicPr>
        <p:blipFill>
          <a:blip r:embed="rId4"/>
          <a:stretch>
            <a:fillRect/>
          </a:stretch>
        </p:blipFill>
        <p:spPr>
          <a:xfrm>
            <a:off x="1523552" y="3051991"/>
            <a:ext cx="2284042" cy="177608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FBBFC09-996D-2C33-4B10-A5BF4F2F988D}"/>
              </a:ext>
            </a:extLst>
          </p:cNvPr>
          <p:cNvPicPr>
            <a:picLocks noChangeAspect="1"/>
          </p:cNvPicPr>
          <p:nvPr/>
        </p:nvPicPr>
        <p:blipFill rotWithShape="1">
          <a:blip r:embed="rId5"/>
          <a:srcRect l="60644"/>
          <a:stretch/>
        </p:blipFill>
        <p:spPr>
          <a:xfrm rot="5400000">
            <a:off x="4541607" y="2468667"/>
            <a:ext cx="1890673" cy="2702228"/>
          </a:xfrm>
          <a:prstGeom prst="rect">
            <a:avLst/>
          </a:prstGeom>
        </p:spPr>
      </p:pic>
    </p:spTree>
    <p:extLst>
      <p:ext uri="{BB962C8B-B14F-4D97-AF65-F5344CB8AC3E}">
        <p14:creationId xmlns:p14="http://schemas.microsoft.com/office/powerpoint/2010/main" val="412955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447C-DB55-2422-7676-FAACD33C3150}"/>
              </a:ext>
            </a:extLst>
          </p:cNvPr>
          <p:cNvSpPr>
            <a:spLocks noGrp="1"/>
          </p:cNvSpPr>
          <p:nvPr>
            <p:ph type="title"/>
          </p:nvPr>
        </p:nvSpPr>
        <p:spPr/>
        <p:txBody>
          <a:bodyPr/>
          <a:lstStyle/>
          <a:p>
            <a:r>
              <a:rPr lang="en-US" dirty="0"/>
              <a:t>Health/ Active Transportation</a:t>
            </a:r>
          </a:p>
        </p:txBody>
      </p:sp>
      <p:pic>
        <p:nvPicPr>
          <p:cNvPr id="6" name="Content Placeholder 5" descr="A picture containing text, road, outdoor, tree&#10;&#10;Description automatically generated">
            <a:extLst>
              <a:ext uri="{FF2B5EF4-FFF2-40B4-BE49-F238E27FC236}">
                <a16:creationId xmlns:a16="http://schemas.microsoft.com/office/drawing/2014/main" id="{744469E4-8189-C5BA-8C99-9415279AD563}"/>
              </a:ext>
            </a:extLst>
          </p:cNvPr>
          <p:cNvPicPr>
            <a:picLocks noGrp="1" noChangeAspect="1"/>
          </p:cNvPicPr>
          <p:nvPr>
            <p:ph idx="1"/>
          </p:nvPr>
        </p:nvPicPr>
        <p:blipFill rotWithShape="1">
          <a:blip r:embed="rId3"/>
          <a:srcRect r="38395" b="5323"/>
          <a:stretch/>
        </p:blipFill>
        <p:spPr>
          <a:xfrm>
            <a:off x="484584" y="1252797"/>
            <a:ext cx="3818552" cy="2978962"/>
          </a:xfrm>
        </p:spPr>
      </p:pic>
      <p:pic>
        <p:nvPicPr>
          <p:cNvPr id="4" name="Google Shape;220;p28">
            <a:extLst>
              <a:ext uri="{FF2B5EF4-FFF2-40B4-BE49-F238E27FC236}">
                <a16:creationId xmlns:a16="http://schemas.microsoft.com/office/drawing/2014/main" id="{0333AA82-1688-B272-74F2-7AEE746D3658}"/>
              </a:ext>
            </a:extLst>
          </p:cNvPr>
          <p:cNvPicPr preferRelativeResize="0"/>
          <p:nvPr/>
        </p:nvPicPr>
        <p:blipFill>
          <a:blip r:embed="rId4">
            <a:alphaModFix/>
          </a:blip>
          <a:stretch>
            <a:fillRect/>
          </a:stretch>
        </p:blipFill>
        <p:spPr>
          <a:xfrm>
            <a:off x="8316516" y="4358162"/>
            <a:ext cx="656275" cy="656275"/>
          </a:xfrm>
          <a:prstGeom prst="rect">
            <a:avLst/>
          </a:prstGeom>
          <a:noFill/>
          <a:ln>
            <a:noFill/>
          </a:ln>
        </p:spPr>
      </p:pic>
      <p:pic>
        <p:nvPicPr>
          <p:cNvPr id="8" name="Picture 7" descr="A group of cars parked in a parking lot">
            <a:extLst>
              <a:ext uri="{FF2B5EF4-FFF2-40B4-BE49-F238E27FC236}">
                <a16:creationId xmlns:a16="http://schemas.microsoft.com/office/drawing/2014/main" id="{864B0C15-FE7F-8058-2740-129D3B725D72}"/>
              </a:ext>
            </a:extLst>
          </p:cNvPr>
          <p:cNvPicPr>
            <a:picLocks noChangeAspect="1"/>
          </p:cNvPicPr>
          <p:nvPr/>
        </p:nvPicPr>
        <p:blipFill rotWithShape="1">
          <a:blip r:embed="rId5"/>
          <a:srcRect l="35353" r="25000"/>
          <a:stretch/>
        </p:blipFill>
        <p:spPr>
          <a:xfrm>
            <a:off x="3549010" y="1020556"/>
            <a:ext cx="2583712" cy="3665743"/>
          </a:xfrm>
          <a:prstGeom prst="rect">
            <a:avLst/>
          </a:prstGeom>
        </p:spPr>
      </p:pic>
      <p:pic>
        <p:nvPicPr>
          <p:cNvPr id="9" name="Picture 8">
            <a:extLst>
              <a:ext uri="{FF2B5EF4-FFF2-40B4-BE49-F238E27FC236}">
                <a16:creationId xmlns:a16="http://schemas.microsoft.com/office/drawing/2014/main" id="{012EBEA0-C433-BD93-04E2-5F2C45B0E3AE}"/>
              </a:ext>
            </a:extLst>
          </p:cNvPr>
          <p:cNvPicPr>
            <a:picLocks noChangeAspect="1"/>
          </p:cNvPicPr>
          <p:nvPr/>
        </p:nvPicPr>
        <p:blipFill rotWithShape="1">
          <a:blip r:embed="rId6"/>
          <a:srcRect l="38372" t="14470"/>
          <a:stretch/>
        </p:blipFill>
        <p:spPr>
          <a:xfrm>
            <a:off x="5900269" y="1068391"/>
            <a:ext cx="2934586" cy="3054553"/>
          </a:xfrm>
          <a:prstGeom prst="rect">
            <a:avLst/>
          </a:prstGeom>
        </p:spPr>
      </p:pic>
    </p:spTree>
    <p:extLst>
      <p:ext uri="{BB962C8B-B14F-4D97-AF65-F5344CB8AC3E}">
        <p14:creationId xmlns:p14="http://schemas.microsoft.com/office/powerpoint/2010/main" val="222198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70EA-0A23-1C0D-207B-AF7E80BE457E}"/>
              </a:ext>
            </a:extLst>
          </p:cNvPr>
          <p:cNvSpPr>
            <a:spLocks noGrp="1"/>
          </p:cNvSpPr>
          <p:nvPr>
            <p:ph type="title"/>
          </p:nvPr>
        </p:nvSpPr>
        <p:spPr/>
        <p:txBody>
          <a:bodyPr/>
          <a:lstStyle/>
          <a:p>
            <a:r>
              <a:rPr lang="en-US" dirty="0"/>
              <a:t>Addressing Climate Change</a:t>
            </a:r>
          </a:p>
        </p:txBody>
      </p:sp>
      <p:sp>
        <p:nvSpPr>
          <p:cNvPr id="3" name="Content Placeholder 2">
            <a:extLst>
              <a:ext uri="{FF2B5EF4-FFF2-40B4-BE49-F238E27FC236}">
                <a16:creationId xmlns:a16="http://schemas.microsoft.com/office/drawing/2014/main" id="{234152DF-971B-CAED-B9D7-B3DC72465024}"/>
              </a:ext>
            </a:extLst>
          </p:cNvPr>
          <p:cNvSpPr>
            <a:spLocks noGrp="1"/>
          </p:cNvSpPr>
          <p:nvPr>
            <p:ph idx="1"/>
          </p:nvPr>
        </p:nvSpPr>
        <p:spPr/>
        <p:txBody>
          <a:bodyPr/>
          <a:lstStyle/>
          <a:p>
            <a:endParaRPr lang="en-US"/>
          </a:p>
        </p:txBody>
      </p:sp>
      <p:pic>
        <p:nvPicPr>
          <p:cNvPr id="4" name="Google Shape;220;p28">
            <a:extLst>
              <a:ext uri="{FF2B5EF4-FFF2-40B4-BE49-F238E27FC236}">
                <a16:creationId xmlns:a16="http://schemas.microsoft.com/office/drawing/2014/main" id="{928DD3BE-3947-917B-D844-A81760968127}"/>
              </a:ext>
            </a:extLst>
          </p:cNvPr>
          <p:cNvPicPr preferRelativeResize="0"/>
          <p:nvPr/>
        </p:nvPicPr>
        <p:blipFill>
          <a:blip r:embed="rId3">
            <a:alphaModFix/>
          </a:blip>
          <a:stretch>
            <a:fillRect/>
          </a:stretch>
        </p:blipFill>
        <p:spPr>
          <a:xfrm>
            <a:off x="8316516" y="4358162"/>
            <a:ext cx="656275" cy="656275"/>
          </a:xfrm>
          <a:prstGeom prst="rect">
            <a:avLst/>
          </a:prstGeom>
          <a:noFill/>
          <a:ln>
            <a:noFill/>
          </a:ln>
        </p:spPr>
      </p:pic>
      <p:pic>
        <p:nvPicPr>
          <p:cNvPr id="5" name="Picture 4">
            <a:extLst>
              <a:ext uri="{FF2B5EF4-FFF2-40B4-BE49-F238E27FC236}">
                <a16:creationId xmlns:a16="http://schemas.microsoft.com/office/drawing/2014/main" id="{706382C7-BF56-1498-8F2A-D53849ADBE0A}"/>
              </a:ext>
            </a:extLst>
          </p:cNvPr>
          <p:cNvPicPr/>
          <p:nvPr/>
        </p:nvPicPr>
        <p:blipFill rotWithShape="1">
          <a:blip r:embed="rId4"/>
          <a:srcRect l="64803" t="20529" r="5418" b="23338"/>
          <a:stretch/>
        </p:blipFill>
        <p:spPr bwMode="auto">
          <a:xfrm>
            <a:off x="533400" y="1286504"/>
            <a:ext cx="3175000" cy="3365041"/>
          </a:xfrm>
          <a:prstGeom prst="rect">
            <a:avLst/>
          </a:prstGeom>
          <a:ln w="38100">
            <a:solidFill>
              <a:srgbClr val="002060"/>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E96B41F-7ECC-CAD5-B881-2E71A375C2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6" t="3656" r="15470" b="7072"/>
          <a:stretch/>
        </p:blipFill>
        <p:spPr bwMode="auto">
          <a:xfrm>
            <a:off x="4204987" y="1286503"/>
            <a:ext cx="3985226" cy="3365041"/>
          </a:xfrm>
          <a:prstGeom prst="rect">
            <a:avLst/>
          </a:prstGeom>
          <a:noFill/>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594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70EA-0A23-1C0D-207B-AF7E80BE457E}"/>
              </a:ext>
            </a:extLst>
          </p:cNvPr>
          <p:cNvSpPr>
            <a:spLocks noGrp="1"/>
          </p:cNvSpPr>
          <p:nvPr>
            <p:ph type="title"/>
          </p:nvPr>
        </p:nvSpPr>
        <p:spPr>
          <a:xfrm>
            <a:off x="362664" y="457200"/>
            <a:ext cx="8095536" cy="1050398"/>
          </a:xfrm>
        </p:spPr>
        <p:txBody>
          <a:bodyPr/>
          <a:lstStyle/>
          <a:p>
            <a:r>
              <a:rPr lang="en-US" dirty="0"/>
              <a:t>Addressing Climate Change- Safe and Sustainable Transportation Targets</a:t>
            </a:r>
          </a:p>
        </p:txBody>
      </p:sp>
      <p:sp>
        <p:nvSpPr>
          <p:cNvPr id="3" name="Content Placeholder 2">
            <a:extLst>
              <a:ext uri="{FF2B5EF4-FFF2-40B4-BE49-F238E27FC236}">
                <a16:creationId xmlns:a16="http://schemas.microsoft.com/office/drawing/2014/main" id="{234152DF-971B-CAED-B9D7-B3DC72465024}"/>
              </a:ext>
            </a:extLst>
          </p:cNvPr>
          <p:cNvSpPr>
            <a:spLocks noGrp="1"/>
          </p:cNvSpPr>
          <p:nvPr>
            <p:ph idx="1"/>
          </p:nvPr>
        </p:nvSpPr>
        <p:spPr/>
        <p:txBody>
          <a:bodyPr>
            <a:normAutofit lnSpcReduction="10000"/>
          </a:bodyPr>
          <a:lstStyle/>
          <a:p>
            <a:pPr marL="285750" indent="-285750"/>
            <a:r>
              <a:rPr lang="en-US" sz="1800" dirty="0">
                <a:latin typeface="Times New Roman" panose="02020603050405020304" pitchFamily="18" charset="0"/>
                <a:ea typeface="Times New Roman" panose="02020603050405020304" pitchFamily="18" charset="0"/>
              </a:rPr>
              <a:t>Mode shift to from individual vehicles to active and transit ridership</a:t>
            </a:r>
            <a:endParaRPr lang="en-US" sz="1800" dirty="0">
              <a:effectLst/>
              <a:latin typeface="Times New Roman" panose="02020603050405020304" pitchFamily="18" charset="0"/>
              <a:ea typeface="Times New Roman" panose="02020603050405020304" pitchFamily="18" charset="0"/>
            </a:endParaRPr>
          </a:p>
          <a:p>
            <a:pPr marL="285750" indent="-285750"/>
            <a:r>
              <a:rPr lang="en-US" sz="1800" dirty="0">
                <a:latin typeface="Times New Roman" panose="02020603050405020304" pitchFamily="18" charset="0"/>
                <a:ea typeface="Times New Roman" panose="02020603050405020304" pitchFamily="18" charset="0"/>
              </a:rPr>
              <a:t>Invest in complete streets</a:t>
            </a:r>
          </a:p>
          <a:p>
            <a:pPr marL="285750" indent="-285750"/>
            <a:r>
              <a:rPr lang="en-US" sz="1800" dirty="0">
                <a:effectLst/>
                <a:latin typeface="Times New Roman" panose="02020603050405020304" pitchFamily="18" charset="0"/>
                <a:ea typeface="Times New Roman" panose="02020603050405020304" pitchFamily="18" charset="0"/>
              </a:rPr>
              <a:t>Active transportation education</a:t>
            </a:r>
          </a:p>
          <a:p>
            <a:pPr marL="285750" indent="-285750"/>
            <a:r>
              <a:rPr lang="en-US" sz="1800" dirty="0">
                <a:latin typeface="Times New Roman" panose="02020603050405020304" pitchFamily="18" charset="0"/>
                <a:ea typeface="Times New Roman" panose="02020603050405020304" pitchFamily="18" charset="0"/>
              </a:rPr>
              <a:t>Vision Zero (towards zero traffic and pedestrian deaths)</a:t>
            </a:r>
          </a:p>
          <a:p>
            <a:pPr marL="285750" indent="-285750"/>
            <a:r>
              <a:rPr lang="en-US" sz="1800" dirty="0">
                <a:effectLst/>
                <a:latin typeface="Times New Roman" panose="02020603050405020304" pitchFamily="18" charset="0"/>
                <a:ea typeface="Times New Roman" panose="02020603050405020304" pitchFamily="18" charset="0"/>
              </a:rPr>
              <a:t>Convenient access to destinations </a:t>
            </a:r>
          </a:p>
          <a:p>
            <a:pPr marL="285750" indent="-285750"/>
            <a:r>
              <a:rPr lang="en-US" sz="1800" dirty="0">
                <a:latin typeface="Times New Roman" panose="02020603050405020304" pitchFamily="18" charset="0"/>
                <a:ea typeface="Times New Roman" panose="02020603050405020304" pitchFamily="18" charset="0"/>
              </a:rPr>
              <a:t>Efficiency in locating new housing</a:t>
            </a:r>
          </a:p>
          <a:p>
            <a:pPr marL="285750" indent="-285750"/>
            <a:r>
              <a:rPr lang="en-US" sz="1800" dirty="0">
                <a:effectLst/>
                <a:latin typeface="Times New Roman" panose="02020603050405020304" pitchFamily="18" charset="0"/>
                <a:ea typeface="Times New Roman" panose="02020603050405020304" pitchFamily="18" charset="0"/>
              </a:rPr>
              <a:t>Increase Zero Emission fleets and EV charging infrastructure</a:t>
            </a:r>
          </a:p>
          <a:p>
            <a:pPr marL="285750" indent="-285750"/>
            <a:r>
              <a:rPr lang="en-US" sz="1800" dirty="0">
                <a:latin typeface="Times New Roman" panose="02020603050405020304" pitchFamily="18" charset="0"/>
                <a:ea typeface="Times New Roman" panose="02020603050405020304" pitchFamily="18" charset="0"/>
              </a:rPr>
              <a:t>Reduce Vehicle Miles Traveled by car</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Google Shape;220;p28">
            <a:extLst>
              <a:ext uri="{FF2B5EF4-FFF2-40B4-BE49-F238E27FC236}">
                <a16:creationId xmlns:a16="http://schemas.microsoft.com/office/drawing/2014/main" id="{928DD3BE-3947-917B-D844-A81760968127}"/>
              </a:ext>
            </a:extLst>
          </p:cNvPr>
          <p:cNvPicPr preferRelativeResize="0"/>
          <p:nvPr/>
        </p:nvPicPr>
        <p:blipFill>
          <a:blip r:embed="rId3">
            <a:alphaModFix/>
          </a:blip>
          <a:stretch>
            <a:fillRect/>
          </a:stretch>
        </p:blipFill>
        <p:spPr>
          <a:xfrm>
            <a:off x="8316516" y="4358162"/>
            <a:ext cx="656275" cy="656275"/>
          </a:xfrm>
          <a:prstGeom prst="rect">
            <a:avLst/>
          </a:prstGeom>
          <a:noFill/>
          <a:ln>
            <a:noFill/>
          </a:ln>
        </p:spPr>
      </p:pic>
    </p:spTree>
    <p:extLst>
      <p:ext uri="{BB962C8B-B14F-4D97-AF65-F5344CB8AC3E}">
        <p14:creationId xmlns:p14="http://schemas.microsoft.com/office/powerpoint/2010/main" val="4183144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70EA-0A23-1C0D-207B-AF7E80BE457E}"/>
              </a:ext>
            </a:extLst>
          </p:cNvPr>
          <p:cNvSpPr>
            <a:spLocks noGrp="1"/>
          </p:cNvSpPr>
          <p:nvPr>
            <p:ph type="title"/>
          </p:nvPr>
        </p:nvSpPr>
        <p:spPr>
          <a:xfrm>
            <a:off x="362664" y="457200"/>
            <a:ext cx="8095536" cy="1050398"/>
          </a:xfrm>
        </p:spPr>
        <p:txBody>
          <a:bodyPr/>
          <a:lstStyle/>
          <a:p>
            <a:r>
              <a:rPr lang="en-US" dirty="0"/>
              <a:t>Housing and Vibrant Neighborhoods</a:t>
            </a:r>
          </a:p>
        </p:txBody>
      </p:sp>
      <p:sp>
        <p:nvSpPr>
          <p:cNvPr id="3" name="Content Placeholder 2">
            <a:extLst>
              <a:ext uri="{FF2B5EF4-FFF2-40B4-BE49-F238E27FC236}">
                <a16:creationId xmlns:a16="http://schemas.microsoft.com/office/drawing/2014/main" id="{234152DF-971B-CAED-B9D7-B3DC72465024}"/>
              </a:ext>
            </a:extLst>
          </p:cNvPr>
          <p:cNvSpPr>
            <a:spLocks noGrp="1"/>
          </p:cNvSpPr>
          <p:nvPr>
            <p:ph idx="1"/>
          </p:nvPr>
        </p:nvSpPr>
        <p:spPr/>
        <p:txBody>
          <a:bodyPr>
            <a:normAutofit/>
          </a:bodyPr>
          <a:lstStyle/>
          <a:p>
            <a:endParaRPr lang="en-US" dirty="0"/>
          </a:p>
        </p:txBody>
      </p:sp>
      <p:pic>
        <p:nvPicPr>
          <p:cNvPr id="4" name="Google Shape;220;p28">
            <a:extLst>
              <a:ext uri="{FF2B5EF4-FFF2-40B4-BE49-F238E27FC236}">
                <a16:creationId xmlns:a16="http://schemas.microsoft.com/office/drawing/2014/main" id="{928DD3BE-3947-917B-D844-A81760968127}"/>
              </a:ext>
            </a:extLst>
          </p:cNvPr>
          <p:cNvPicPr preferRelativeResize="0"/>
          <p:nvPr/>
        </p:nvPicPr>
        <p:blipFill>
          <a:blip r:embed="rId3">
            <a:alphaModFix/>
          </a:blip>
          <a:stretch>
            <a:fillRect/>
          </a:stretch>
        </p:blipFill>
        <p:spPr>
          <a:xfrm>
            <a:off x="8316516" y="4358162"/>
            <a:ext cx="656275" cy="656275"/>
          </a:xfrm>
          <a:prstGeom prst="rect">
            <a:avLst/>
          </a:prstGeom>
          <a:noFill/>
          <a:ln>
            <a:noFill/>
          </a:ln>
        </p:spPr>
      </p:pic>
      <p:pic>
        <p:nvPicPr>
          <p:cNvPr id="5" name="Picture 2">
            <a:extLst>
              <a:ext uri="{FF2B5EF4-FFF2-40B4-BE49-F238E27FC236}">
                <a16:creationId xmlns:a16="http://schemas.microsoft.com/office/drawing/2014/main" id="{A41CCA77-E780-5274-B8B3-022BA59102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740"/>
          <a:stretch/>
        </p:blipFill>
        <p:spPr bwMode="auto">
          <a:xfrm>
            <a:off x="256853" y="2694379"/>
            <a:ext cx="3254338" cy="1890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783262-A5C4-5806-16E7-3A14A0197AA5}"/>
              </a:ext>
            </a:extLst>
          </p:cNvPr>
          <p:cNvPicPr>
            <a:picLocks noChangeAspect="1"/>
          </p:cNvPicPr>
          <p:nvPr/>
        </p:nvPicPr>
        <p:blipFill>
          <a:blip r:embed="rId5"/>
          <a:stretch>
            <a:fillRect/>
          </a:stretch>
        </p:blipFill>
        <p:spPr>
          <a:xfrm>
            <a:off x="3434990" y="1489853"/>
            <a:ext cx="4954687" cy="2330693"/>
          </a:xfrm>
          <a:prstGeom prst="rect">
            <a:avLst/>
          </a:prstGeom>
        </p:spPr>
      </p:pic>
    </p:spTree>
    <p:extLst>
      <p:ext uri="{BB962C8B-B14F-4D97-AF65-F5344CB8AC3E}">
        <p14:creationId xmlns:p14="http://schemas.microsoft.com/office/powerpoint/2010/main" val="66906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8307073" y="4256425"/>
            <a:ext cx="656275" cy="656275"/>
          </a:xfrm>
          <a:prstGeom prst="rect">
            <a:avLst/>
          </a:prstGeom>
          <a:noFill/>
          <a:ln>
            <a:noFill/>
          </a:ln>
        </p:spPr>
      </p:pic>
      <p:sp>
        <p:nvSpPr>
          <p:cNvPr id="11" name="TextBox 10">
            <a:extLst>
              <a:ext uri="{FF2B5EF4-FFF2-40B4-BE49-F238E27FC236}">
                <a16:creationId xmlns:a16="http://schemas.microsoft.com/office/drawing/2014/main" id="{D702B1F0-C8D1-43D9-8FE8-56E77605777A}"/>
              </a:ext>
            </a:extLst>
          </p:cNvPr>
          <p:cNvSpPr txBox="1"/>
          <p:nvPr/>
        </p:nvSpPr>
        <p:spPr>
          <a:xfrm>
            <a:off x="77679" y="5271740"/>
            <a:ext cx="3745021" cy="230832"/>
          </a:xfrm>
          <a:prstGeom prst="rect">
            <a:avLst/>
          </a:prstGeom>
          <a:noFill/>
        </p:spPr>
        <p:txBody>
          <a:bodyPr wrap="square" rtlCol="0">
            <a:spAutoFit/>
          </a:bodyPr>
          <a:lstStyle/>
          <a:p>
            <a:r>
              <a:rPr lang="en-US" sz="900">
                <a:hlinkClick r:id="rId4" tooltip="http://www.picserver.org/a/advocacy.html"/>
              </a:rPr>
              <a:t>This Photo</a:t>
            </a:r>
            <a:r>
              <a:rPr lang="en-US" sz="900"/>
              <a:t> by Unknown Author is licensed under </a:t>
            </a:r>
            <a:r>
              <a:rPr lang="en-US" sz="900">
                <a:hlinkClick r:id="rId5" tooltip="https://creativecommons.org/licenses/by-sa/3.0/"/>
              </a:rPr>
              <a:t>CC BY-SA</a:t>
            </a:r>
            <a:endParaRPr lang="en-US" sz="900"/>
          </a:p>
        </p:txBody>
      </p:sp>
      <p:sp>
        <p:nvSpPr>
          <p:cNvPr id="5" name="TextBox 4">
            <a:extLst>
              <a:ext uri="{FF2B5EF4-FFF2-40B4-BE49-F238E27FC236}">
                <a16:creationId xmlns:a16="http://schemas.microsoft.com/office/drawing/2014/main" id="{D4BC7DA0-E10B-D6C3-D65A-BFF42962DD9A}"/>
              </a:ext>
            </a:extLst>
          </p:cNvPr>
          <p:cNvSpPr txBox="1"/>
          <p:nvPr/>
        </p:nvSpPr>
        <p:spPr>
          <a:xfrm>
            <a:off x="87250" y="4682088"/>
            <a:ext cx="8456161" cy="276999"/>
          </a:xfrm>
          <a:prstGeom prst="rect">
            <a:avLst/>
          </a:prstGeom>
          <a:noFill/>
        </p:spPr>
        <p:txBody>
          <a:bodyPr wrap="none" rtlCol="0">
            <a:spAutoFit/>
          </a:bodyPr>
          <a:lstStyle/>
          <a:p>
            <a:r>
              <a:rPr lang="en-US" sz="1200" dirty="0"/>
              <a:t>Image and data from: California Housing Partnership, Humboldt County 2021 Affordable Housing Needs Report</a:t>
            </a:r>
          </a:p>
        </p:txBody>
      </p:sp>
      <p:pic>
        <p:nvPicPr>
          <p:cNvPr id="6" name="Picture 5">
            <a:extLst>
              <a:ext uri="{FF2B5EF4-FFF2-40B4-BE49-F238E27FC236}">
                <a16:creationId xmlns:a16="http://schemas.microsoft.com/office/drawing/2014/main" id="{A49E54D0-F5C4-E0BD-5C7A-9480753C0B25}"/>
              </a:ext>
            </a:extLst>
          </p:cNvPr>
          <p:cNvPicPr>
            <a:picLocks noChangeAspect="1"/>
          </p:cNvPicPr>
          <p:nvPr/>
        </p:nvPicPr>
        <p:blipFill>
          <a:blip r:embed="rId6"/>
          <a:stretch>
            <a:fillRect/>
          </a:stretch>
        </p:blipFill>
        <p:spPr>
          <a:xfrm>
            <a:off x="484584" y="339538"/>
            <a:ext cx="2686898" cy="3966013"/>
          </a:xfrm>
          <a:prstGeom prst="rect">
            <a:avLst/>
          </a:prstGeom>
        </p:spPr>
      </p:pic>
      <p:pic>
        <p:nvPicPr>
          <p:cNvPr id="10" name="Picture 9">
            <a:extLst>
              <a:ext uri="{FF2B5EF4-FFF2-40B4-BE49-F238E27FC236}">
                <a16:creationId xmlns:a16="http://schemas.microsoft.com/office/drawing/2014/main" id="{42722B88-A9CD-4DFF-4A06-B3C76E702083}"/>
              </a:ext>
            </a:extLst>
          </p:cNvPr>
          <p:cNvPicPr>
            <a:picLocks noChangeAspect="1"/>
          </p:cNvPicPr>
          <p:nvPr/>
        </p:nvPicPr>
        <p:blipFill>
          <a:blip r:embed="rId7"/>
          <a:stretch>
            <a:fillRect/>
          </a:stretch>
        </p:blipFill>
        <p:spPr>
          <a:xfrm>
            <a:off x="3460162" y="588806"/>
            <a:ext cx="4260218" cy="1860638"/>
          </a:xfrm>
          <a:prstGeom prst="rect">
            <a:avLst/>
          </a:prstGeom>
        </p:spPr>
      </p:pic>
      <p:pic>
        <p:nvPicPr>
          <p:cNvPr id="13" name="Picture 12">
            <a:extLst>
              <a:ext uri="{FF2B5EF4-FFF2-40B4-BE49-F238E27FC236}">
                <a16:creationId xmlns:a16="http://schemas.microsoft.com/office/drawing/2014/main" id="{145D76A2-AB33-7810-CDD2-59EBBECF95E9}"/>
              </a:ext>
            </a:extLst>
          </p:cNvPr>
          <p:cNvPicPr>
            <a:picLocks noChangeAspect="1"/>
          </p:cNvPicPr>
          <p:nvPr/>
        </p:nvPicPr>
        <p:blipFill rotWithShape="1">
          <a:blip r:embed="rId8"/>
          <a:srcRect r="11767"/>
          <a:stretch/>
        </p:blipFill>
        <p:spPr>
          <a:xfrm>
            <a:off x="3460161" y="2875107"/>
            <a:ext cx="4260219" cy="1381318"/>
          </a:xfrm>
          <a:prstGeom prst="rect">
            <a:avLst/>
          </a:prstGeom>
        </p:spPr>
      </p:pic>
    </p:spTree>
    <p:extLst>
      <p:ext uri="{BB962C8B-B14F-4D97-AF65-F5344CB8AC3E}">
        <p14:creationId xmlns:p14="http://schemas.microsoft.com/office/powerpoint/2010/main" val="141647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8307073" y="4256425"/>
            <a:ext cx="656275" cy="656275"/>
          </a:xfrm>
          <a:prstGeom prst="rect">
            <a:avLst/>
          </a:prstGeom>
          <a:noFill/>
          <a:ln>
            <a:noFill/>
          </a:ln>
        </p:spPr>
      </p:pic>
      <p:sp>
        <p:nvSpPr>
          <p:cNvPr id="11" name="TextBox 10">
            <a:extLst>
              <a:ext uri="{FF2B5EF4-FFF2-40B4-BE49-F238E27FC236}">
                <a16:creationId xmlns:a16="http://schemas.microsoft.com/office/drawing/2014/main" id="{D702B1F0-C8D1-43D9-8FE8-56E77605777A}"/>
              </a:ext>
            </a:extLst>
          </p:cNvPr>
          <p:cNvSpPr txBox="1"/>
          <p:nvPr/>
        </p:nvSpPr>
        <p:spPr>
          <a:xfrm>
            <a:off x="77679" y="5271740"/>
            <a:ext cx="3745021" cy="230832"/>
          </a:xfrm>
          <a:prstGeom prst="rect">
            <a:avLst/>
          </a:prstGeom>
          <a:noFill/>
        </p:spPr>
        <p:txBody>
          <a:bodyPr wrap="square" rtlCol="0">
            <a:spAutoFit/>
          </a:bodyPr>
          <a:lstStyle/>
          <a:p>
            <a:r>
              <a:rPr lang="en-US" sz="900">
                <a:hlinkClick r:id="rId4" tooltip="http://www.picserver.org/a/advocacy.html"/>
              </a:rPr>
              <a:t>This Photo</a:t>
            </a:r>
            <a:r>
              <a:rPr lang="en-US" sz="900"/>
              <a:t> by Unknown Author is licensed under </a:t>
            </a:r>
            <a:r>
              <a:rPr lang="en-US" sz="900">
                <a:hlinkClick r:id="rId5" tooltip="https://creativecommons.org/licenses/by-sa/3.0/"/>
              </a:rPr>
              <a:t>CC BY-SA</a:t>
            </a:r>
            <a:endParaRPr lang="en-US" sz="900"/>
          </a:p>
        </p:txBody>
      </p:sp>
      <p:sp>
        <p:nvSpPr>
          <p:cNvPr id="3" name="Title 2">
            <a:extLst>
              <a:ext uri="{FF2B5EF4-FFF2-40B4-BE49-F238E27FC236}">
                <a16:creationId xmlns:a16="http://schemas.microsoft.com/office/drawing/2014/main" id="{21684D17-CA19-4A0D-AB61-95A383757F9C}"/>
              </a:ext>
            </a:extLst>
          </p:cNvPr>
          <p:cNvSpPr>
            <a:spLocks noGrp="1"/>
          </p:cNvSpPr>
          <p:nvPr>
            <p:ph type="title"/>
          </p:nvPr>
        </p:nvSpPr>
        <p:spPr>
          <a:xfrm>
            <a:off x="295929" y="324076"/>
            <a:ext cx="7053542" cy="1050398"/>
          </a:xfrm>
        </p:spPr>
        <p:txBody>
          <a:bodyPr/>
          <a:lstStyle/>
          <a:p>
            <a:r>
              <a:rPr lang="en-US" dirty="0"/>
              <a:t>REAP</a:t>
            </a:r>
            <a:br>
              <a:rPr lang="en-US" dirty="0"/>
            </a:br>
            <a:r>
              <a:rPr lang="en-US" sz="3200" dirty="0"/>
              <a:t>Regional Early Action Planning</a:t>
            </a:r>
            <a:br>
              <a:rPr lang="en-US" sz="3200" dirty="0"/>
            </a:br>
            <a:r>
              <a:rPr lang="en-US" sz="3200" dirty="0"/>
              <a:t>(Housing) </a:t>
            </a:r>
            <a:r>
              <a:rPr lang="en-US" dirty="0"/>
              <a:t>	</a:t>
            </a:r>
          </a:p>
        </p:txBody>
      </p:sp>
      <p:sp>
        <p:nvSpPr>
          <p:cNvPr id="7" name="TextBox 6">
            <a:extLst>
              <a:ext uri="{FF2B5EF4-FFF2-40B4-BE49-F238E27FC236}">
                <a16:creationId xmlns:a16="http://schemas.microsoft.com/office/drawing/2014/main" id="{9F70EE3B-2BD0-11BE-E2A3-B1B377260CE3}"/>
              </a:ext>
            </a:extLst>
          </p:cNvPr>
          <p:cNvSpPr txBox="1"/>
          <p:nvPr/>
        </p:nvSpPr>
        <p:spPr>
          <a:xfrm flipH="1">
            <a:off x="393738" y="2063799"/>
            <a:ext cx="7482410" cy="258532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Art/ Multimedia catalogue:</a:t>
            </a:r>
          </a:p>
          <a:p>
            <a:pPr marL="742950" lvl="1" indent="-285750">
              <a:buFont typeface="Arial" panose="020B0604020202020204" pitchFamily="34" charset="0"/>
              <a:buChar char="•"/>
            </a:pPr>
            <a:r>
              <a:rPr lang="en-US" dirty="0"/>
              <a:t>“</a:t>
            </a:r>
            <a:r>
              <a:rPr lang="en-US" i="1" dirty="0"/>
              <a:t>I am your neighbor</a:t>
            </a:r>
            <a:r>
              <a:rPr lang="en-US" dirty="0"/>
              <a:t>” Comic book illustrating an individual’s experience with  homelessness</a:t>
            </a:r>
          </a:p>
          <a:p>
            <a:pPr marL="742950" lvl="1" indent="-285750">
              <a:buFont typeface="Arial" panose="020B0604020202020204" pitchFamily="34" charset="0"/>
              <a:buChar char="•"/>
            </a:pPr>
            <a:r>
              <a:rPr lang="en-US" dirty="0"/>
              <a:t>“</a:t>
            </a:r>
            <a:r>
              <a:rPr lang="en-US" i="1" dirty="0"/>
              <a:t> A Women’s Place is in her Home</a:t>
            </a:r>
            <a:r>
              <a:rPr lang="en-US" dirty="0"/>
              <a:t>” Arcata Playhouse </a:t>
            </a:r>
          </a:p>
          <a:p>
            <a:pPr marL="742950" lvl="1" indent="-285750">
              <a:buFont typeface="Arial" panose="020B0604020202020204" pitchFamily="34" charset="0"/>
              <a:buChar char="•"/>
            </a:pPr>
            <a:r>
              <a:rPr lang="en-US" dirty="0"/>
              <a:t>“Homebound –a Comprehensive Loot at Affordable Housing in Blue Lake” – Videography exploring challenges of securing housing in Blue Lake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241051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4000" dirty="0"/>
              <a:t>Thank you!</a:t>
            </a:r>
            <a:endParaRPr sz="3600" dirty="0"/>
          </a:p>
        </p:txBody>
      </p:sp>
      <p:pic>
        <p:nvPicPr>
          <p:cNvPr id="227" name="Google Shape;227;p29"/>
          <p:cNvPicPr preferRelativeResize="0"/>
          <p:nvPr/>
        </p:nvPicPr>
        <p:blipFill>
          <a:blip r:embed="rId3">
            <a:alphaModFix/>
          </a:blip>
          <a:stretch>
            <a:fillRect/>
          </a:stretch>
        </p:blipFill>
        <p:spPr>
          <a:xfrm>
            <a:off x="8307073" y="4256425"/>
            <a:ext cx="656275" cy="656275"/>
          </a:xfrm>
          <a:prstGeom prst="rect">
            <a:avLst/>
          </a:prstGeom>
          <a:noFill/>
          <a:ln>
            <a:noFill/>
          </a:ln>
        </p:spPr>
      </p:pic>
      <p:sp>
        <p:nvSpPr>
          <p:cNvPr id="229" name="Google Shape;229;p29"/>
          <p:cNvSpPr txBox="1"/>
          <p:nvPr/>
        </p:nvSpPr>
        <p:spPr>
          <a:xfrm>
            <a:off x="6170950" y="3856225"/>
            <a:ext cx="203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1C784614-8181-44B2-AD0E-776B1ACDDCDD}"/>
              </a:ext>
            </a:extLst>
          </p:cNvPr>
          <p:cNvGraphicFramePr>
            <a:graphicFrameLocks noGrp="1"/>
          </p:cNvGraphicFramePr>
          <p:nvPr>
            <p:extLst>
              <p:ext uri="{D42A27DB-BD31-4B8C-83A1-F6EECF244321}">
                <p14:modId xmlns:p14="http://schemas.microsoft.com/office/powerpoint/2010/main" val="2183690515"/>
              </p:ext>
            </p:extLst>
          </p:nvPr>
        </p:nvGraphicFramePr>
        <p:xfrm>
          <a:off x="457200" y="2623185"/>
          <a:ext cx="8229600" cy="582930"/>
        </p:xfrm>
        <a:graphic>
          <a:graphicData uri="http://schemas.openxmlformats.org/drawingml/2006/table">
            <a:tbl>
              <a:tblPr/>
              <a:tblGrid>
                <a:gridCol w="8229600">
                  <a:extLst>
                    <a:ext uri="{9D8B030D-6E8A-4147-A177-3AD203B41FA5}">
                      <a16:colId xmlns:a16="http://schemas.microsoft.com/office/drawing/2014/main" val="2047221635"/>
                    </a:ext>
                  </a:extLst>
                </a:gridCol>
              </a:tblGrid>
              <a:tr h="0">
                <a:tc>
                  <a:txBody>
                    <a:bodyPr/>
                    <a:lstStyle/>
                    <a:p>
                      <a:endParaRPr lang="en-US"/>
                    </a:p>
                  </a:txBody>
                  <a:tcPr marL="0" marR="0" marT="85725" marB="0">
                    <a:lnL>
                      <a:noFill/>
                    </a:lnL>
                    <a:lnR>
                      <a:noFill/>
                    </a:lnR>
                    <a:lnT>
                      <a:noFill/>
                    </a:lnT>
                    <a:lnB>
                      <a:noFill/>
                    </a:lnB>
                    <a:solidFill>
                      <a:srgbClr val="FFFFFF"/>
                    </a:solidFill>
                  </a:tcPr>
                </a:tc>
                <a:extLst>
                  <a:ext uri="{0D108BD9-81ED-4DB2-BD59-A6C34878D82A}">
                    <a16:rowId xmlns:a16="http://schemas.microsoft.com/office/drawing/2014/main" val="1050663468"/>
                  </a:ext>
                </a:extLst>
              </a:tr>
              <a:tr h="0">
                <a:tc>
                  <a:txBody>
                    <a:bodyPr/>
                    <a:lstStyle/>
                    <a:p>
                      <a:pPr algn="ctr"/>
                      <a:endParaRPr lang="en-US" b="1" i="0" dirty="0">
                        <a:solidFill>
                          <a:srgbClr val="222222"/>
                        </a:solidFill>
                        <a:effectLst/>
                        <a:latin typeface="Helvetica" panose="020B0604020202020204" pitchFamily="34" charset="0"/>
                      </a:endParaRPr>
                    </a:p>
                  </a:txBody>
                  <a:tcPr marL="171450" marR="171450" marT="0" marB="85725">
                    <a:lnL>
                      <a:noFill/>
                    </a:lnL>
                    <a:lnR>
                      <a:noFill/>
                    </a:lnR>
                    <a:lnT>
                      <a:noFill/>
                    </a:lnT>
                    <a:lnB>
                      <a:noFill/>
                    </a:lnB>
                    <a:solidFill>
                      <a:srgbClr val="FFFFFF"/>
                    </a:solidFill>
                  </a:tcPr>
                </a:tc>
                <a:extLst>
                  <a:ext uri="{0D108BD9-81ED-4DB2-BD59-A6C34878D82A}">
                    <a16:rowId xmlns:a16="http://schemas.microsoft.com/office/drawing/2014/main" val="974024149"/>
                  </a:ext>
                </a:extLst>
              </a:tr>
            </a:tbl>
          </a:graphicData>
        </a:graphic>
      </p:graphicFrame>
      <p:pic>
        <p:nvPicPr>
          <p:cNvPr id="4" name="Picture 3">
            <a:extLst>
              <a:ext uri="{FF2B5EF4-FFF2-40B4-BE49-F238E27FC236}">
                <a16:creationId xmlns:a16="http://schemas.microsoft.com/office/drawing/2014/main" id="{C6D0DA4A-C2E3-4D68-B4C5-D3E0A79B185E}"/>
              </a:ext>
            </a:extLst>
          </p:cNvPr>
          <p:cNvPicPr>
            <a:picLocks noChangeAspect="1"/>
          </p:cNvPicPr>
          <p:nvPr/>
        </p:nvPicPr>
        <p:blipFill>
          <a:blip r:embed="rId4"/>
          <a:stretch>
            <a:fillRect/>
          </a:stretch>
        </p:blipFill>
        <p:spPr>
          <a:xfrm>
            <a:off x="4286778" y="912918"/>
            <a:ext cx="2565400" cy="3420533"/>
          </a:xfrm>
          <a:prstGeom prst="rect">
            <a:avLst/>
          </a:prstGeom>
        </p:spPr>
      </p:pic>
      <p:sp>
        <p:nvSpPr>
          <p:cNvPr id="3" name="TextBox 2">
            <a:extLst>
              <a:ext uri="{FF2B5EF4-FFF2-40B4-BE49-F238E27FC236}">
                <a16:creationId xmlns:a16="http://schemas.microsoft.com/office/drawing/2014/main" id="{40BBBB24-3C74-4508-85BC-55CF05C624C4}"/>
              </a:ext>
            </a:extLst>
          </p:cNvPr>
          <p:cNvSpPr txBox="1"/>
          <p:nvPr/>
        </p:nvSpPr>
        <p:spPr>
          <a:xfrm>
            <a:off x="465167" y="3384233"/>
            <a:ext cx="3688628" cy="1200329"/>
          </a:xfrm>
          <a:prstGeom prst="rect">
            <a:avLst/>
          </a:prstGeom>
          <a:noFill/>
        </p:spPr>
        <p:txBody>
          <a:bodyPr wrap="square" rtlCol="0">
            <a:spAutoFit/>
          </a:bodyPr>
          <a:lstStyle/>
          <a:p>
            <a:r>
              <a:rPr lang="en-US" dirty="0"/>
              <a:t>Beth Burks, </a:t>
            </a:r>
            <a:r>
              <a:rPr lang="en-US" dirty="0" err="1"/>
              <a:t>AICP</a:t>
            </a:r>
            <a:endParaRPr lang="en-US" dirty="0"/>
          </a:p>
          <a:p>
            <a:r>
              <a:rPr lang="en-US" dirty="0"/>
              <a:t>HCAOG Executive Director</a:t>
            </a:r>
          </a:p>
          <a:p>
            <a:r>
              <a:rPr lang="en-US" dirty="0">
                <a:hlinkClick r:id="rId5"/>
              </a:rPr>
              <a:t>Beth.burks@hcaog.net</a:t>
            </a:r>
            <a:endParaRPr lang="en-US" dirty="0"/>
          </a:p>
          <a:p>
            <a:r>
              <a:rPr lang="en-US" dirty="0"/>
              <a:t>707-444-8208</a:t>
            </a:r>
          </a:p>
        </p:txBody>
      </p:sp>
    </p:spTree>
    <p:extLst>
      <p:ext uri="{BB962C8B-B14F-4D97-AF65-F5344CB8AC3E}">
        <p14:creationId xmlns:p14="http://schemas.microsoft.com/office/powerpoint/2010/main" val="251154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B0-A1B8-D923-44BB-276CE1D2B2A8}"/>
              </a:ext>
            </a:extLst>
          </p:cNvPr>
          <p:cNvSpPr>
            <a:spLocks noGrp="1"/>
          </p:cNvSpPr>
          <p:nvPr>
            <p:ph type="title"/>
          </p:nvPr>
        </p:nvSpPr>
        <p:spPr>
          <a:xfrm>
            <a:off x="420789" y="371436"/>
            <a:ext cx="8062516" cy="1050398"/>
          </a:xfrm>
        </p:spPr>
        <p:txBody>
          <a:bodyPr/>
          <a:lstStyle/>
          <a:p>
            <a:r>
              <a:rPr lang="en-US" dirty="0"/>
              <a:t>HCAOG: Origins</a:t>
            </a:r>
            <a:br>
              <a:rPr lang="en-US" dirty="0"/>
            </a:br>
            <a:br>
              <a:rPr lang="en-US" dirty="0"/>
            </a:br>
            <a:endParaRPr lang="en-US" dirty="0"/>
          </a:p>
        </p:txBody>
      </p:sp>
      <p:sp>
        <p:nvSpPr>
          <p:cNvPr id="6" name="Text Placeholder 9">
            <a:extLst>
              <a:ext uri="{FF2B5EF4-FFF2-40B4-BE49-F238E27FC236}">
                <a16:creationId xmlns:a16="http://schemas.microsoft.com/office/drawing/2014/main" id="{8D441615-6A6B-82F3-9DB5-2BB5C6C46DD3}"/>
              </a:ext>
            </a:extLst>
          </p:cNvPr>
          <p:cNvSpPr txBox="1">
            <a:spLocks/>
          </p:cNvSpPr>
          <p:nvPr/>
        </p:nvSpPr>
        <p:spPr>
          <a:xfrm>
            <a:off x="297712" y="2170918"/>
            <a:ext cx="8739963" cy="130537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endParaRPr lang="en-US" dirty="0"/>
          </a:p>
        </p:txBody>
      </p:sp>
      <p:sp>
        <p:nvSpPr>
          <p:cNvPr id="4" name="TextBox 3">
            <a:extLst>
              <a:ext uri="{FF2B5EF4-FFF2-40B4-BE49-F238E27FC236}">
                <a16:creationId xmlns:a16="http://schemas.microsoft.com/office/drawing/2014/main" id="{D65730EA-A8E9-E602-A7AC-D29DEA60BC14}"/>
              </a:ext>
            </a:extLst>
          </p:cNvPr>
          <p:cNvSpPr txBox="1"/>
          <p:nvPr/>
        </p:nvSpPr>
        <p:spPr>
          <a:xfrm>
            <a:off x="297712" y="1253946"/>
            <a:ext cx="8185593" cy="2585323"/>
          </a:xfrm>
          <a:prstGeom prst="rect">
            <a:avLst/>
          </a:prstGeom>
          <a:noFill/>
        </p:spPr>
        <p:txBody>
          <a:bodyPr wrap="square">
            <a:spAutoFit/>
          </a:bodyPr>
          <a:lstStyle/>
          <a:p>
            <a:pPr marL="285750" indent="-285750" algn="just">
              <a:buFont typeface="Arial" panose="020B0604020202020204" pitchFamily="34" charset="0"/>
              <a:buChar char="•"/>
            </a:pPr>
            <a:r>
              <a:rPr lang="en-US" dirty="0"/>
              <a:t>HCAOG was established on May 7, 1968, through a Joint Powers Agreement (</a:t>
            </a:r>
            <a:r>
              <a:rPr lang="en-US" dirty="0" err="1"/>
              <a:t>JPA</a:t>
            </a:r>
            <a:r>
              <a:rPr lang="en-US" dirty="0"/>
              <a:t>) signed by the seven incorporated cities and the unincorporated County. </a:t>
            </a:r>
          </a:p>
          <a:p>
            <a:pPr algn="just"/>
            <a:endParaRPr lang="en-US" dirty="0"/>
          </a:p>
          <a:p>
            <a:pPr marL="285750" indent="-285750" algn="just">
              <a:buFont typeface="Arial" panose="020B0604020202020204" pitchFamily="34" charset="0"/>
              <a:buChar char="•"/>
            </a:pPr>
            <a:r>
              <a:rPr lang="en-US" dirty="0"/>
              <a:t>Until 1972, </a:t>
            </a:r>
            <a:r>
              <a:rPr lang="en-US" dirty="0" err="1"/>
              <a:t>HCAOG’s</a:t>
            </a:r>
            <a:r>
              <a:rPr lang="en-US" dirty="0"/>
              <a:t> purpose was to coordinate planning efforts to “advise, plan for, and suggest solutions to common problems”.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role was limited to projects that required coordinated review as a condition to securing federal or state funding. </a:t>
            </a:r>
          </a:p>
        </p:txBody>
      </p:sp>
    </p:spTree>
    <p:extLst>
      <p:ext uri="{BB962C8B-B14F-4D97-AF65-F5344CB8AC3E}">
        <p14:creationId xmlns:p14="http://schemas.microsoft.com/office/powerpoint/2010/main" val="325493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B0-A1B8-D923-44BB-276CE1D2B2A8}"/>
              </a:ext>
            </a:extLst>
          </p:cNvPr>
          <p:cNvSpPr>
            <a:spLocks noGrp="1"/>
          </p:cNvSpPr>
          <p:nvPr>
            <p:ph type="title"/>
          </p:nvPr>
        </p:nvSpPr>
        <p:spPr>
          <a:xfrm>
            <a:off x="420789" y="371436"/>
            <a:ext cx="8062516" cy="1050398"/>
          </a:xfrm>
        </p:spPr>
        <p:txBody>
          <a:bodyPr/>
          <a:lstStyle/>
          <a:p>
            <a:r>
              <a:rPr lang="en-US" dirty="0"/>
              <a:t>HCAOG: Amendments to </a:t>
            </a:r>
            <a:r>
              <a:rPr lang="en-US" dirty="0" err="1"/>
              <a:t>JPA</a:t>
            </a:r>
            <a:br>
              <a:rPr lang="en-US" dirty="0"/>
            </a:br>
            <a:br>
              <a:rPr lang="en-US" dirty="0"/>
            </a:br>
            <a:endParaRPr lang="en-US" dirty="0"/>
          </a:p>
        </p:txBody>
      </p:sp>
      <p:sp>
        <p:nvSpPr>
          <p:cNvPr id="6" name="Text Placeholder 9">
            <a:extLst>
              <a:ext uri="{FF2B5EF4-FFF2-40B4-BE49-F238E27FC236}">
                <a16:creationId xmlns:a16="http://schemas.microsoft.com/office/drawing/2014/main" id="{8D441615-6A6B-82F3-9DB5-2BB5C6C46DD3}"/>
              </a:ext>
            </a:extLst>
          </p:cNvPr>
          <p:cNvSpPr txBox="1">
            <a:spLocks/>
          </p:cNvSpPr>
          <p:nvPr/>
        </p:nvSpPr>
        <p:spPr>
          <a:xfrm>
            <a:off x="297712" y="2170918"/>
            <a:ext cx="8739963" cy="130537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endParaRPr lang="en-US" dirty="0"/>
          </a:p>
        </p:txBody>
      </p:sp>
      <p:sp>
        <p:nvSpPr>
          <p:cNvPr id="4" name="TextBox 3">
            <a:extLst>
              <a:ext uri="{FF2B5EF4-FFF2-40B4-BE49-F238E27FC236}">
                <a16:creationId xmlns:a16="http://schemas.microsoft.com/office/drawing/2014/main" id="{D65730EA-A8E9-E602-A7AC-D29DEA60BC14}"/>
              </a:ext>
            </a:extLst>
          </p:cNvPr>
          <p:cNvSpPr txBox="1"/>
          <p:nvPr/>
        </p:nvSpPr>
        <p:spPr>
          <a:xfrm>
            <a:off x="297712" y="1253946"/>
            <a:ext cx="8288148" cy="3693319"/>
          </a:xfrm>
          <a:prstGeom prst="rect">
            <a:avLst/>
          </a:prstGeom>
          <a:noFill/>
        </p:spPr>
        <p:txBody>
          <a:bodyPr wrap="square">
            <a:spAutoFit/>
          </a:bodyPr>
          <a:lstStyle/>
          <a:p>
            <a:pPr marL="285750" indent="-285750" algn="just">
              <a:buFont typeface="Arial" panose="020B0604020202020204" pitchFamily="34" charset="0"/>
              <a:buChar char="•"/>
            </a:pPr>
            <a:r>
              <a:rPr lang="en-US" dirty="0"/>
              <a:t>1972-  HCAOG established as Regional Transportation Planning Agency (begins administering Transportation Development Act Funds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1975 and 1976- jurisdictions paid “dues” to hire staff.</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1984 –changes to </a:t>
            </a:r>
            <a:r>
              <a:rPr lang="en-US" dirty="0" err="1"/>
              <a:t>JPA</a:t>
            </a:r>
            <a:r>
              <a:rPr lang="en-US" dirty="0"/>
              <a:t> to fund employees with State funding instead of grants and member dues, got powers to directly employ employees and prepare reports, surveys studies, accept gifts, loans and grants from public and private sources.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1993- became the Service Authority for Freeway Emergencies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87964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B0-A1B8-D923-44BB-276CE1D2B2A8}"/>
              </a:ext>
            </a:extLst>
          </p:cNvPr>
          <p:cNvSpPr>
            <a:spLocks noGrp="1"/>
          </p:cNvSpPr>
          <p:nvPr>
            <p:ph type="title"/>
          </p:nvPr>
        </p:nvSpPr>
        <p:spPr>
          <a:xfrm>
            <a:off x="420789" y="371436"/>
            <a:ext cx="8062516" cy="1050398"/>
          </a:xfrm>
        </p:spPr>
        <p:txBody>
          <a:bodyPr/>
          <a:lstStyle/>
          <a:p>
            <a:r>
              <a:rPr lang="en-US" dirty="0"/>
              <a:t>HCAOG: Amendments to </a:t>
            </a:r>
            <a:r>
              <a:rPr lang="en-US" dirty="0" err="1"/>
              <a:t>JPA</a:t>
            </a:r>
            <a:br>
              <a:rPr lang="en-US" dirty="0"/>
            </a:br>
            <a:br>
              <a:rPr lang="en-US" dirty="0"/>
            </a:br>
            <a:endParaRPr lang="en-US" dirty="0"/>
          </a:p>
        </p:txBody>
      </p:sp>
      <p:sp>
        <p:nvSpPr>
          <p:cNvPr id="6" name="Text Placeholder 9">
            <a:extLst>
              <a:ext uri="{FF2B5EF4-FFF2-40B4-BE49-F238E27FC236}">
                <a16:creationId xmlns:a16="http://schemas.microsoft.com/office/drawing/2014/main" id="{8D441615-6A6B-82F3-9DB5-2BB5C6C46DD3}"/>
              </a:ext>
            </a:extLst>
          </p:cNvPr>
          <p:cNvSpPr txBox="1">
            <a:spLocks/>
          </p:cNvSpPr>
          <p:nvPr/>
        </p:nvSpPr>
        <p:spPr>
          <a:xfrm>
            <a:off x="297712" y="2170918"/>
            <a:ext cx="8739963" cy="130537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endParaRPr lang="en-US" dirty="0"/>
          </a:p>
        </p:txBody>
      </p:sp>
      <p:sp>
        <p:nvSpPr>
          <p:cNvPr id="4" name="TextBox 3">
            <a:extLst>
              <a:ext uri="{FF2B5EF4-FFF2-40B4-BE49-F238E27FC236}">
                <a16:creationId xmlns:a16="http://schemas.microsoft.com/office/drawing/2014/main" id="{D65730EA-A8E9-E602-A7AC-D29DEA60BC14}"/>
              </a:ext>
            </a:extLst>
          </p:cNvPr>
          <p:cNvSpPr txBox="1"/>
          <p:nvPr/>
        </p:nvSpPr>
        <p:spPr>
          <a:xfrm>
            <a:off x="297712" y="1253946"/>
            <a:ext cx="8288148" cy="4247317"/>
          </a:xfrm>
          <a:prstGeom prst="rect">
            <a:avLst/>
          </a:prstGeom>
          <a:noFill/>
        </p:spPr>
        <p:txBody>
          <a:bodyPr wrap="square">
            <a:spAutoFit/>
          </a:bodyPr>
          <a:lstStyle/>
          <a:p>
            <a:pPr marL="285750" indent="-285750" algn="just">
              <a:buFont typeface="Arial" panose="020B0604020202020204" pitchFamily="34" charset="0"/>
              <a:buChar char="•"/>
            </a:pPr>
            <a:r>
              <a:rPr lang="en-US" dirty="0"/>
              <a:t>2010- Declaration of Purpose amended to include</a:t>
            </a:r>
          </a:p>
          <a:p>
            <a:pPr marL="742950" lvl="1" indent="-285750" algn="just">
              <a:buFont typeface="Arial" panose="020B0604020202020204" pitchFamily="34" charset="0"/>
              <a:buChar char="•"/>
            </a:pPr>
            <a:r>
              <a:rPr lang="en-US" dirty="0"/>
              <a:t>Association is to engage in </a:t>
            </a:r>
          </a:p>
          <a:p>
            <a:pPr marL="1200150" lvl="2" indent="-285750" algn="just">
              <a:buFont typeface="Arial" panose="020B0604020202020204" pitchFamily="34" charset="0"/>
              <a:buChar char="•"/>
            </a:pPr>
            <a:r>
              <a:rPr lang="en-US" dirty="0"/>
              <a:t>Mandated State and Federal Government Activities (includes RHNA)</a:t>
            </a:r>
          </a:p>
          <a:p>
            <a:pPr marL="1200150" lvl="2" indent="-285750" algn="just">
              <a:buFont typeface="Arial" panose="020B0604020202020204" pitchFamily="34" charset="0"/>
              <a:buChar char="•"/>
            </a:pPr>
            <a:r>
              <a:rPr lang="en-US" dirty="0"/>
              <a:t>Regional Transportation Planning Activities</a:t>
            </a:r>
          </a:p>
          <a:p>
            <a:pPr marL="1200150" lvl="2" indent="-285750" algn="just">
              <a:buFont typeface="Arial" panose="020B0604020202020204" pitchFamily="34" charset="0"/>
              <a:buChar char="•"/>
            </a:pPr>
            <a:r>
              <a:rPr lang="en-US" dirty="0"/>
              <a:t>Service Authority for Freeway Emergencies</a:t>
            </a:r>
          </a:p>
          <a:p>
            <a:pPr marL="1200150" lvl="2" indent="-285750" algn="just">
              <a:buFont typeface="Arial" panose="020B0604020202020204" pitchFamily="34" charset="0"/>
              <a:buChar char="•"/>
            </a:pPr>
            <a:r>
              <a:rPr lang="en-US" dirty="0"/>
              <a:t>Regional trails planning, management, and development</a:t>
            </a:r>
          </a:p>
          <a:p>
            <a:pPr marL="1200150" lvl="2"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2016- HCAOG designated as the Local Transportation Authority- allowed HCAOG to impose sales tax county wide if ratified by voters. (Failed measure U)</a:t>
            </a:r>
          </a:p>
          <a:p>
            <a:pPr algn="just"/>
            <a:endParaRPr lang="en-US" dirty="0"/>
          </a:p>
          <a:p>
            <a:pPr marL="1200150" lvl="2"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52691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B0-A1B8-D923-44BB-276CE1D2B2A8}"/>
              </a:ext>
            </a:extLst>
          </p:cNvPr>
          <p:cNvSpPr>
            <a:spLocks noGrp="1"/>
          </p:cNvSpPr>
          <p:nvPr>
            <p:ph type="title"/>
          </p:nvPr>
        </p:nvSpPr>
        <p:spPr>
          <a:xfrm>
            <a:off x="420789" y="371436"/>
            <a:ext cx="8062516" cy="1050398"/>
          </a:xfrm>
        </p:spPr>
        <p:txBody>
          <a:bodyPr/>
          <a:lstStyle/>
          <a:p>
            <a:pPr algn="ctr"/>
            <a:r>
              <a:rPr lang="en-US" dirty="0"/>
              <a:t>HCAOG</a:t>
            </a:r>
            <a:br>
              <a:rPr lang="en-US" dirty="0"/>
            </a:br>
            <a:br>
              <a:rPr lang="en-US" dirty="0"/>
            </a:br>
            <a:r>
              <a:rPr lang="en-US" dirty="0"/>
              <a:t>Mission Statement</a:t>
            </a:r>
          </a:p>
        </p:txBody>
      </p:sp>
      <p:sp>
        <p:nvSpPr>
          <p:cNvPr id="6" name="Text Placeholder 9">
            <a:extLst>
              <a:ext uri="{FF2B5EF4-FFF2-40B4-BE49-F238E27FC236}">
                <a16:creationId xmlns:a16="http://schemas.microsoft.com/office/drawing/2014/main" id="{8D441615-6A6B-82F3-9DB5-2BB5C6C46DD3}"/>
              </a:ext>
            </a:extLst>
          </p:cNvPr>
          <p:cNvSpPr txBox="1">
            <a:spLocks/>
          </p:cNvSpPr>
          <p:nvPr/>
        </p:nvSpPr>
        <p:spPr>
          <a:xfrm>
            <a:off x="297712" y="2170918"/>
            <a:ext cx="8739963" cy="1305379"/>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r>
              <a:rPr lang="en-US" dirty="0"/>
              <a:t>To develop, operate, and maintain a well-coordinated, balanced, countywide multimodal transportation system that is safe, efficient, and provides good access to all cities, communities, and recreational facilities, and into adjoining regions. A balanced multimodal transportation system includes but is not limited to a highway, public transit, aviation, marine, railroads, recreation, bicycle, pedestrian, and utility systems.</a:t>
            </a:r>
          </a:p>
        </p:txBody>
      </p:sp>
    </p:spTree>
    <p:extLst>
      <p:ext uri="{BB962C8B-B14F-4D97-AF65-F5344CB8AC3E}">
        <p14:creationId xmlns:p14="http://schemas.microsoft.com/office/powerpoint/2010/main" val="189090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9" name="Google Shape;102;p2">
            <a:extLst>
              <a:ext uri="{FF2B5EF4-FFF2-40B4-BE49-F238E27FC236}">
                <a16:creationId xmlns:a16="http://schemas.microsoft.com/office/drawing/2014/main" id="{9966E7CB-3256-44B4-AFE8-376E6E84D97E}"/>
              </a:ext>
            </a:extLst>
          </p:cNvPr>
          <p:cNvSpPr txBox="1"/>
          <p:nvPr/>
        </p:nvSpPr>
        <p:spPr>
          <a:xfrm>
            <a:off x="88900" y="938893"/>
            <a:ext cx="9144000" cy="89610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5400"/>
              <a:buFont typeface="Arial"/>
              <a:buNone/>
            </a:pPr>
            <a:endParaRPr dirty="0"/>
          </a:p>
        </p:txBody>
      </p:sp>
      <p:pic>
        <p:nvPicPr>
          <p:cNvPr id="11" name="Google Shape;109;p3" descr="Economic Development &amp;amp; Smart Growth: Helping businesses develop &amp;amp; compete  in Western New York | Buffalo Niagara Partnership">
            <a:extLst>
              <a:ext uri="{FF2B5EF4-FFF2-40B4-BE49-F238E27FC236}">
                <a16:creationId xmlns:a16="http://schemas.microsoft.com/office/drawing/2014/main" id="{304A91E1-5D5A-4E8C-BBC1-706EE7F63A5E}"/>
              </a:ext>
            </a:extLst>
          </p:cNvPr>
          <p:cNvPicPr preferRelativeResize="0"/>
          <p:nvPr/>
        </p:nvPicPr>
        <p:blipFill rotWithShape="1">
          <a:blip r:embed="rId4">
            <a:alphaModFix/>
          </a:blip>
          <a:srcRect l="72222" t="9597" r="2777" b="9152"/>
          <a:stretch/>
        </p:blipFill>
        <p:spPr>
          <a:xfrm>
            <a:off x="232570" y="1107948"/>
            <a:ext cx="1905000" cy="1951037"/>
          </a:xfrm>
          <a:prstGeom prst="rect">
            <a:avLst/>
          </a:prstGeom>
          <a:noFill/>
          <a:ln>
            <a:noFill/>
          </a:ln>
        </p:spPr>
      </p:pic>
      <p:pic>
        <p:nvPicPr>
          <p:cNvPr id="12" name="Google Shape;110;p3" descr="Latest Top Analytics Job Openings Where You Should Apply">
            <a:extLst>
              <a:ext uri="{FF2B5EF4-FFF2-40B4-BE49-F238E27FC236}">
                <a16:creationId xmlns:a16="http://schemas.microsoft.com/office/drawing/2014/main" id="{9FE959E5-1ECE-4C40-80E6-666F67674D8A}"/>
              </a:ext>
            </a:extLst>
          </p:cNvPr>
          <p:cNvPicPr preferRelativeResize="0"/>
          <p:nvPr/>
        </p:nvPicPr>
        <p:blipFill rotWithShape="1">
          <a:blip r:embed="rId5">
            <a:alphaModFix/>
          </a:blip>
          <a:srcRect l="18147" t="44691" r="10741" b="25432"/>
          <a:stretch/>
        </p:blipFill>
        <p:spPr>
          <a:xfrm>
            <a:off x="2895451" y="932332"/>
            <a:ext cx="3086100" cy="972443"/>
          </a:xfrm>
          <a:prstGeom prst="rect">
            <a:avLst/>
          </a:prstGeom>
          <a:noFill/>
          <a:ln>
            <a:noFill/>
          </a:ln>
        </p:spPr>
      </p:pic>
      <p:pic>
        <p:nvPicPr>
          <p:cNvPr id="13" name="Google Shape;112;p3" descr="Rising Sea Levels: An Introduction to Cause and Impact - Janin, Hunt, and Mandia, Scott A.">
            <a:extLst>
              <a:ext uri="{FF2B5EF4-FFF2-40B4-BE49-F238E27FC236}">
                <a16:creationId xmlns:a16="http://schemas.microsoft.com/office/drawing/2014/main" id="{89BC20AD-2AE5-44CA-8C1C-F831D422CA6E}"/>
              </a:ext>
            </a:extLst>
          </p:cNvPr>
          <p:cNvPicPr preferRelativeResize="0"/>
          <p:nvPr/>
        </p:nvPicPr>
        <p:blipFill rotWithShape="1">
          <a:blip r:embed="rId6">
            <a:alphaModFix/>
          </a:blip>
          <a:srcRect t="30089" b="44386"/>
          <a:stretch/>
        </p:blipFill>
        <p:spPr>
          <a:xfrm>
            <a:off x="493713" y="3385989"/>
            <a:ext cx="2543175" cy="972443"/>
          </a:xfrm>
          <a:prstGeom prst="rect">
            <a:avLst/>
          </a:prstGeom>
          <a:noFill/>
          <a:ln>
            <a:noFill/>
          </a:ln>
        </p:spPr>
      </p:pic>
      <p:pic>
        <p:nvPicPr>
          <p:cNvPr id="14" name="Google Shape;113;p3">
            <a:extLst>
              <a:ext uri="{FF2B5EF4-FFF2-40B4-BE49-F238E27FC236}">
                <a16:creationId xmlns:a16="http://schemas.microsoft.com/office/drawing/2014/main" id="{5BDC3775-60B4-48D1-B63C-5A92E4B454EC}"/>
              </a:ext>
            </a:extLst>
          </p:cNvPr>
          <p:cNvPicPr preferRelativeResize="0"/>
          <p:nvPr/>
        </p:nvPicPr>
        <p:blipFill rotWithShape="1">
          <a:blip r:embed="rId7">
            <a:alphaModFix/>
          </a:blip>
          <a:srcRect t="10000" b="5999"/>
          <a:stretch/>
        </p:blipFill>
        <p:spPr>
          <a:xfrm>
            <a:off x="6336598" y="866537"/>
            <a:ext cx="1905000" cy="1600200"/>
          </a:xfrm>
          <a:prstGeom prst="rect">
            <a:avLst/>
          </a:prstGeom>
          <a:noFill/>
          <a:ln>
            <a:noFill/>
          </a:ln>
        </p:spPr>
      </p:pic>
      <p:pic>
        <p:nvPicPr>
          <p:cNvPr id="15" name="Google Shape;114;p3" descr="City of Eureka, Humboldt Trail Council Offering Volunteer Opportunities on Waterfront  Trail – Redheaded Blackbelt">
            <a:extLst>
              <a:ext uri="{FF2B5EF4-FFF2-40B4-BE49-F238E27FC236}">
                <a16:creationId xmlns:a16="http://schemas.microsoft.com/office/drawing/2014/main" id="{9DB10B1F-5471-4254-9C6C-8FF5B60D34AA}"/>
              </a:ext>
            </a:extLst>
          </p:cNvPr>
          <p:cNvPicPr preferRelativeResize="0"/>
          <p:nvPr/>
        </p:nvPicPr>
        <p:blipFill rotWithShape="1">
          <a:blip r:embed="rId8">
            <a:alphaModFix/>
          </a:blip>
          <a:srcRect l="64111" t="24717"/>
          <a:stretch/>
        </p:blipFill>
        <p:spPr>
          <a:xfrm>
            <a:off x="3546475" y="3353226"/>
            <a:ext cx="1416050" cy="1559474"/>
          </a:xfrm>
          <a:prstGeom prst="rect">
            <a:avLst/>
          </a:prstGeom>
          <a:noFill/>
          <a:ln>
            <a:noFill/>
          </a:ln>
        </p:spPr>
      </p:pic>
      <p:pic>
        <p:nvPicPr>
          <p:cNvPr id="16" name="Google Shape;115;p3" descr="Shared Mobility">
            <a:extLst>
              <a:ext uri="{FF2B5EF4-FFF2-40B4-BE49-F238E27FC236}">
                <a16:creationId xmlns:a16="http://schemas.microsoft.com/office/drawing/2014/main" id="{308BDE0D-F780-4286-8C63-6394C3407429}"/>
              </a:ext>
            </a:extLst>
          </p:cNvPr>
          <p:cNvPicPr preferRelativeResize="0"/>
          <p:nvPr/>
        </p:nvPicPr>
        <p:blipFill rotWithShape="1">
          <a:blip r:embed="rId9">
            <a:alphaModFix/>
          </a:blip>
          <a:srcRect/>
          <a:stretch/>
        </p:blipFill>
        <p:spPr>
          <a:xfrm>
            <a:off x="2908301" y="2083466"/>
            <a:ext cx="2855913" cy="1115591"/>
          </a:xfrm>
          <a:prstGeom prst="rect">
            <a:avLst/>
          </a:prstGeom>
          <a:noFill/>
          <a:ln>
            <a:noFill/>
          </a:ln>
        </p:spPr>
      </p:pic>
      <p:pic>
        <p:nvPicPr>
          <p:cNvPr id="17" name="Picture 16">
            <a:extLst>
              <a:ext uri="{FF2B5EF4-FFF2-40B4-BE49-F238E27FC236}">
                <a16:creationId xmlns:a16="http://schemas.microsoft.com/office/drawing/2014/main" id="{5E7A128A-894C-4414-B1E9-888B3DE3A36B}"/>
              </a:ext>
            </a:extLst>
          </p:cNvPr>
          <p:cNvPicPr>
            <a:picLocks noChangeAspect="1"/>
          </p:cNvPicPr>
          <p:nvPr/>
        </p:nvPicPr>
        <p:blipFill>
          <a:blip r:embed="rId10"/>
          <a:stretch>
            <a:fillRect/>
          </a:stretch>
        </p:blipFill>
        <p:spPr>
          <a:xfrm>
            <a:off x="5420326" y="2903010"/>
            <a:ext cx="2341949" cy="1756462"/>
          </a:xfrm>
          <a:prstGeom prst="rect">
            <a:avLst/>
          </a:prstGeom>
        </p:spPr>
      </p:pic>
      <p:sp>
        <p:nvSpPr>
          <p:cNvPr id="18" name="TextBox 17">
            <a:extLst>
              <a:ext uri="{FF2B5EF4-FFF2-40B4-BE49-F238E27FC236}">
                <a16:creationId xmlns:a16="http://schemas.microsoft.com/office/drawing/2014/main" id="{F60C9FC9-DEBA-4EBE-A808-5D525572034A}"/>
              </a:ext>
            </a:extLst>
          </p:cNvPr>
          <p:cNvSpPr txBox="1"/>
          <p:nvPr/>
        </p:nvSpPr>
        <p:spPr>
          <a:xfrm>
            <a:off x="232570" y="212023"/>
            <a:ext cx="5949155" cy="584775"/>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If you care about…</a:t>
            </a:r>
          </a:p>
        </p:txBody>
      </p:sp>
    </p:spTree>
    <p:extLst>
      <p:ext uri="{BB962C8B-B14F-4D97-AF65-F5344CB8AC3E}">
        <p14:creationId xmlns:p14="http://schemas.microsoft.com/office/powerpoint/2010/main" val="307091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9" name="Google Shape;102;p2">
            <a:extLst>
              <a:ext uri="{FF2B5EF4-FFF2-40B4-BE49-F238E27FC236}">
                <a16:creationId xmlns:a16="http://schemas.microsoft.com/office/drawing/2014/main" id="{9966E7CB-3256-44B4-AFE8-376E6E84D97E}"/>
              </a:ext>
            </a:extLst>
          </p:cNvPr>
          <p:cNvSpPr txBox="1"/>
          <p:nvPr/>
        </p:nvSpPr>
        <p:spPr>
          <a:xfrm>
            <a:off x="225484" y="940163"/>
            <a:ext cx="9144000" cy="89610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5400"/>
              <a:buFont typeface="Arial"/>
              <a:buNone/>
            </a:pPr>
            <a:endParaRPr dirty="0"/>
          </a:p>
        </p:txBody>
      </p:sp>
      <p:sp>
        <p:nvSpPr>
          <p:cNvPr id="18" name="TextBox 17">
            <a:extLst>
              <a:ext uri="{FF2B5EF4-FFF2-40B4-BE49-F238E27FC236}">
                <a16:creationId xmlns:a16="http://schemas.microsoft.com/office/drawing/2014/main" id="{F60C9FC9-DEBA-4EBE-A808-5D525572034A}"/>
              </a:ext>
            </a:extLst>
          </p:cNvPr>
          <p:cNvSpPr txBox="1"/>
          <p:nvPr/>
        </p:nvSpPr>
        <p:spPr>
          <a:xfrm>
            <a:off x="225484" y="196275"/>
            <a:ext cx="5949155" cy="584775"/>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Required RTPA Duties/Role</a:t>
            </a:r>
          </a:p>
        </p:txBody>
      </p:sp>
      <p:pic>
        <p:nvPicPr>
          <p:cNvPr id="21" name="Graphic 20" descr="Dollar with solid fill">
            <a:extLst>
              <a:ext uri="{FF2B5EF4-FFF2-40B4-BE49-F238E27FC236}">
                <a16:creationId xmlns:a16="http://schemas.microsoft.com/office/drawing/2014/main" id="{93EFEB89-19B1-56C7-B63A-E32D8BCA88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061" y="1836270"/>
            <a:ext cx="1525980" cy="1525980"/>
          </a:xfrm>
          <a:prstGeom prst="rect">
            <a:avLst/>
          </a:prstGeom>
        </p:spPr>
      </p:pic>
      <p:sp>
        <p:nvSpPr>
          <p:cNvPr id="22" name="TextBox 21">
            <a:extLst>
              <a:ext uri="{FF2B5EF4-FFF2-40B4-BE49-F238E27FC236}">
                <a16:creationId xmlns:a16="http://schemas.microsoft.com/office/drawing/2014/main" id="{FF7453A7-A7C8-6E64-A803-E87D0599D320}"/>
              </a:ext>
            </a:extLst>
          </p:cNvPr>
          <p:cNvSpPr txBox="1"/>
          <p:nvPr/>
        </p:nvSpPr>
        <p:spPr>
          <a:xfrm>
            <a:off x="3609363" y="3525722"/>
            <a:ext cx="3301341" cy="646331"/>
          </a:xfrm>
          <a:prstGeom prst="rect">
            <a:avLst/>
          </a:prstGeom>
          <a:noFill/>
        </p:spPr>
        <p:txBody>
          <a:bodyPr wrap="square" rtlCol="0">
            <a:spAutoFit/>
          </a:bodyPr>
          <a:lstStyle/>
          <a:p>
            <a:endParaRPr lang="en-US" dirty="0"/>
          </a:p>
          <a:p>
            <a:r>
              <a:rPr lang="en-US" dirty="0"/>
              <a:t>Plans</a:t>
            </a:r>
          </a:p>
        </p:txBody>
      </p:sp>
      <p:pic>
        <p:nvPicPr>
          <p:cNvPr id="24" name="Picture 23">
            <a:extLst>
              <a:ext uri="{FF2B5EF4-FFF2-40B4-BE49-F238E27FC236}">
                <a16:creationId xmlns:a16="http://schemas.microsoft.com/office/drawing/2014/main" id="{0839EB27-39C1-45DC-2CCF-80B54362A9A4}"/>
              </a:ext>
            </a:extLst>
          </p:cNvPr>
          <p:cNvPicPr>
            <a:picLocks noChangeAspect="1"/>
          </p:cNvPicPr>
          <p:nvPr/>
        </p:nvPicPr>
        <p:blipFill>
          <a:blip r:embed="rId6"/>
          <a:stretch>
            <a:fillRect/>
          </a:stretch>
        </p:blipFill>
        <p:spPr>
          <a:xfrm>
            <a:off x="3126037" y="1418639"/>
            <a:ext cx="1813096" cy="2361242"/>
          </a:xfrm>
          <a:prstGeom prst="rect">
            <a:avLst/>
          </a:prstGeom>
        </p:spPr>
      </p:pic>
      <p:pic>
        <p:nvPicPr>
          <p:cNvPr id="2" name="Picture 1">
            <a:extLst>
              <a:ext uri="{FF2B5EF4-FFF2-40B4-BE49-F238E27FC236}">
                <a16:creationId xmlns:a16="http://schemas.microsoft.com/office/drawing/2014/main" id="{B32F4350-151B-7354-1FC7-0F35E785FFE4}"/>
              </a:ext>
            </a:extLst>
          </p:cNvPr>
          <p:cNvPicPr>
            <a:picLocks noChangeAspect="1"/>
          </p:cNvPicPr>
          <p:nvPr/>
        </p:nvPicPr>
        <p:blipFill>
          <a:blip r:embed="rId7"/>
          <a:stretch>
            <a:fillRect/>
          </a:stretch>
        </p:blipFill>
        <p:spPr>
          <a:xfrm>
            <a:off x="5850705" y="1470639"/>
            <a:ext cx="2780807" cy="1847773"/>
          </a:xfrm>
          <a:prstGeom prst="rect">
            <a:avLst/>
          </a:prstGeom>
        </p:spPr>
      </p:pic>
    </p:spTree>
    <p:extLst>
      <p:ext uri="{BB962C8B-B14F-4D97-AF65-F5344CB8AC3E}">
        <p14:creationId xmlns:p14="http://schemas.microsoft.com/office/powerpoint/2010/main" val="208448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476250" y="781050"/>
            <a:ext cx="3778250" cy="742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br>
              <a:rPr lang="en" sz="2400" dirty="0">
                <a:latin typeface="Calibri"/>
                <a:ea typeface="Calibri"/>
                <a:cs typeface="Calibri"/>
                <a:sym typeface="Calibri"/>
              </a:rPr>
            </a:br>
            <a:endParaRPr sz="2400" dirty="0">
              <a:latin typeface="Calibri"/>
              <a:ea typeface="Calibri"/>
              <a:cs typeface="Calibri"/>
              <a:sym typeface="Calibri"/>
            </a:endParaRPr>
          </a:p>
        </p:txBody>
      </p:sp>
      <p:pic>
        <p:nvPicPr>
          <p:cNvPr id="132" name="Google Shape;132;p17"/>
          <p:cNvPicPr preferRelativeResize="0"/>
          <p:nvPr/>
        </p:nvPicPr>
        <p:blipFill>
          <a:blip r:embed="rId3">
            <a:alphaModFix/>
          </a:blip>
          <a:stretch>
            <a:fillRect/>
          </a:stretch>
        </p:blipFill>
        <p:spPr>
          <a:xfrm>
            <a:off x="8241598" y="4256425"/>
            <a:ext cx="656275" cy="656275"/>
          </a:xfrm>
          <a:prstGeom prst="rect">
            <a:avLst/>
          </a:prstGeom>
          <a:noFill/>
          <a:ln>
            <a:noFill/>
          </a:ln>
        </p:spPr>
      </p:pic>
      <p:sp>
        <p:nvSpPr>
          <p:cNvPr id="9" name="Google Shape;102;p2">
            <a:extLst>
              <a:ext uri="{FF2B5EF4-FFF2-40B4-BE49-F238E27FC236}">
                <a16:creationId xmlns:a16="http://schemas.microsoft.com/office/drawing/2014/main" id="{9966E7CB-3256-44B4-AFE8-376E6E84D97E}"/>
              </a:ext>
            </a:extLst>
          </p:cNvPr>
          <p:cNvSpPr txBox="1"/>
          <p:nvPr/>
        </p:nvSpPr>
        <p:spPr>
          <a:xfrm>
            <a:off x="225484" y="789353"/>
            <a:ext cx="9144000" cy="89610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5400"/>
              <a:buFont typeface="Arial"/>
              <a:buNone/>
            </a:pPr>
            <a:endParaRPr dirty="0"/>
          </a:p>
        </p:txBody>
      </p:sp>
      <p:sp>
        <p:nvSpPr>
          <p:cNvPr id="18" name="TextBox 17">
            <a:extLst>
              <a:ext uri="{FF2B5EF4-FFF2-40B4-BE49-F238E27FC236}">
                <a16:creationId xmlns:a16="http://schemas.microsoft.com/office/drawing/2014/main" id="{F60C9FC9-DEBA-4EBE-A808-5D525572034A}"/>
              </a:ext>
            </a:extLst>
          </p:cNvPr>
          <p:cNvSpPr txBox="1"/>
          <p:nvPr/>
        </p:nvSpPr>
        <p:spPr>
          <a:xfrm>
            <a:off x="204841" y="263080"/>
            <a:ext cx="7006589" cy="1077218"/>
          </a:xfrm>
          <a:prstGeom prst="rect">
            <a:avLst/>
          </a:prstGeom>
          <a:noFill/>
        </p:spPr>
        <p:txBody>
          <a:bodyPr wrap="square">
            <a:spAutoFit/>
          </a:bodyPr>
          <a:lstStyle/>
          <a:p>
            <a:r>
              <a:rPr lang="en-US" sz="3200" dirty="0"/>
              <a:t>Funding allocated by HCAOG</a:t>
            </a:r>
          </a:p>
          <a:p>
            <a:endParaRPr lang="en-US" sz="32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F7453A7-A7C8-6E64-A803-E87D0599D320}"/>
              </a:ext>
            </a:extLst>
          </p:cNvPr>
          <p:cNvSpPr txBox="1"/>
          <p:nvPr/>
        </p:nvSpPr>
        <p:spPr>
          <a:xfrm>
            <a:off x="246127" y="1121737"/>
            <a:ext cx="9144000" cy="3693319"/>
          </a:xfrm>
          <a:prstGeom prst="rect">
            <a:avLst/>
          </a:prstGeom>
          <a:noFill/>
        </p:spPr>
        <p:txBody>
          <a:bodyPr wrap="square" rtlCol="0">
            <a:spAutoFit/>
          </a:bodyPr>
          <a:lstStyle/>
          <a:p>
            <a:pPr marL="285750" indent="-285750">
              <a:buFont typeface="Wingdings" panose="05000000000000000000" pitchFamily="2" charset="2"/>
              <a:buChar char="§"/>
            </a:pPr>
            <a:r>
              <a:rPr lang="en-US" sz="1800" dirty="0"/>
              <a:t>Local Transportation Fund (Allocated by population per </a:t>
            </a:r>
            <a:r>
              <a:rPr lang="en-US" sz="1800" dirty="0" err="1"/>
              <a:t>TDA</a:t>
            </a:r>
            <a:r>
              <a:rPr lang="en-US" sz="1800" dirty="0"/>
              <a:t> regulations)</a:t>
            </a:r>
          </a:p>
          <a:p>
            <a:pPr marL="285750" indent="-285750">
              <a:buFont typeface="Wingdings" panose="05000000000000000000" pitchFamily="2" charset="2"/>
              <a:buChar char="§"/>
            </a:pPr>
            <a:r>
              <a:rPr lang="en-US" sz="1800" dirty="0"/>
              <a:t>2% Bicycle and Pedestrian Fund</a:t>
            </a:r>
          </a:p>
          <a:p>
            <a:pPr marL="285750" indent="-285750">
              <a:buFont typeface="Wingdings" panose="05000000000000000000" pitchFamily="2" charset="2"/>
              <a:buChar char="§"/>
            </a:pPr>
            <a:r>
              <a:rPr lang="en-US" sz="1800" dirty="0"/>
              <a:t>State Transit Assistance Fund</a:t>
            </a:r>
          </a:p>
          <a:p>
            <a:pPr marL="285750" indent="-285750">
              <a:buFont typeface="Wingdings" panose="05000000000000000000" pitchFamily="2" charset="2"/>
              <a:buChar char="§"/>
            </a:pPr>
            <a:r>
              <a:rPr lang="en-US" sz="1800" dirty="0"/>
              <a:t>State of Good Repair Program</a:t>
            </a:r>
          </a:p>
          <a:p>
            <a:pPr marL="285750" indent="-285750">
              <a:buFont typeface="Wingdings" panose="05000000000000000000" pitchFamily="2" charset="2"/>
              <a:buChar char="§"/>
            </a:pPr>
            <a:r>
              <a:rPr lang="en-US" sz="1800" dirty="0"/>
              <a:t>Low Carbon Transit Operation Program</a:t>
            </a:r>
          </a:p>
          <a:p>
            <a:pPr marL="285750" indent="-285750">
              <a:buFont typeface="Wingdings" panose="05000000000000000000" pitchFamily="2" charset="2"/>
              <a:buChar char="§"/>
            </a:pPr>
            <a:r>
              <a:rPr lang="en-US" sz="1800" dirty="0"/>
              <a:t>Federal Transit Administration 5311 Formula Grants for Rural Areas</a:t>
            </a:r>
          </a:p>
          <a:p>
            <a:pPr marL="285750" indent="-285750">
              <a:buFont typeface="Wingdings" panose="05000000000000000000" pitchFamily="2" charset="2"/>
              <a:buChar char="§"/>
            </a:pPr>
            <a:r>
              <a:rPr lang="en-US" sz="1800" dirty="0"/>
              <a:t>Federal Transit Administration 5311f Intercity Bus Program</a:t>
            </a:r>
          </a:p>
          <a:p>
            <a:pPr marL="285750" indent="-285750">
              <a:buFont typeface="Wingdings" panose="05000000000000000000" pitchFamily="2" charset="2"/>
              <a:buChar char="§"/>
            </a:pPr>
            <a:r>
              <a:rPr lang="en-US" sz="1800" dirty="0"/>
              <a:t>Regional Surface Transportation Program</a:t>
            </a:r>
          </a:p>
          <a:p>
            <a:pPr marL="285750" indent="-285750">
              <a:buFont typeface="Wingdings" panose="05000000000000000000" pitchFamily="2" charset="2"/>
              <a:buChar char="§"/>
            </a:pPr>
            <a:r>
              <a:rPr lang="en-US" sz="1800" dirty="0"/>
              <a:t>Regional Transportation Improvement Program</a:t>
            </a:r>
          </a:p>
          <a:p>
            <a:pPr marL="285750" indent="-285750">
              <a:buFont typeface="Wingdings" panose="05000000000000000000" pitchFamily="2" charset="2"/>
              <a:buChar char="§"/>
            </a:pPr>
            <a:r>
              <a:rPr lang="en-US" sz="1800" dirty="0"/>
              <a:t>Highway Infrastructure Program</a:t>
            </a:r>
          </a:p>
          <a:p>
            <a:pPr marL="285750" indent="-285750">
              <a:buFont typeface="Wingdings" panose="05000000000000000000" pitchFamily="2" charset="2"/>
              <a:buChar char="§"/>
            </a:pPr>
            <a:r>
              <a:rPr lang="en-US" dirty="0"/>
              <a:t>One time funding sources</a:t>
            </a:r>
          </a:p>
          <a:p>
            <a:pPr marL="285750" indent="-285750">
              <a:buFont typeface="Wingdings" panose="05000000000000000000" pitchFamily="2" charset="2"/>
              <a:buChar char="§"/>
            </a:pPr>
            <a:r>
              <a:rPr lang="en-US" sz="1800" dirty="0"/>
              <a:t>Grants</a:t>
            </a:r>
          </a:p>
          <a:p>
            <a:endParaRPr lang="en-US" dirty="0"/>
          </a:p>
        </p:txBody>
      </p:sp>
    </p:spTree>
    <p:extLst>
      <p:ext uri="{BB962C8B-B14F-4D97-AF65-F5344CB8AC3E}">
        <p14:creationId xmlns:p14="http://schemas.microsoft.com/office/powerpoint/2010/main" val="35712654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3565</TotalTime>
  <Words>3912</Words>
  <Application>Microsoft Office PowerPoint</Application>
  <PresentationFormat>On-screen Show (16:9)</PresentationFormat>
  <Paragraphs>323</Paragraphs>
  <Slides>28</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brandon-grotesque</vt:lpstr>
      <vt:lpstr>Calibri</vt:lpstr>
      <vt:lpstr>Century Gothic</vt:lpstr>
      <vt:lpstr>Helvetica</vt:lpstr>
      <vt:lpstr>Helvetica Neue</vt:lpstr>
      <vt:lpstr>Montserrat</vt:lpstr>
      <vt:lpstr>Open Sans</vt:lpstr>
      <vt:lpstr>Roboto</vt:lpstr>
      <vt:lpstr>Segoe UI</vt:lpstr>
      <vt:lpstr>Times New Roman</vt:lpstr>
      <vt:lpstr>Wingdings</vt:lpstr>
      <vt:lpstr>Wingdings 3</vt:lpstr>
      <vt:lpstr>Ion</vt:lpstr>
      <vt:lpstr>  Humboldt County Association of Governments</vt:lpstr>
      <vt:lpstr>What is HCAOG?   </vt:lpstr>
      <vt:lpstr>HCAOG: Origins  </vt:lpstr>
      <vt:lpstr>HCAOG: Amendments to JPA  </vt:lpstr>
      <vt:lpstr>HCAOG: Amendments to JPA  </vt:lpstr>
      <vt:lpstr>HCAOG  Mission Statement</vt:lpstr>
      <vt:lpstr>      </vt:lpstr>
      <vt:lpstr>      </vt:lpstr>
      <vt:lpstr>      </vt:lpstr>
      <vt:lpstr>      </vt:lpstr>
      <vt:lpstr>      </vt:lpstr>
      <vt:lpstr>      </vt:lpstr>
      <vt:lpstr>      </vt:lpstr>
      <vt:lpstr>      </vt:lpstr>
      <vt:lpstr>      </vt:lpstr>
      <vt:lpstr>      </vt:lpstr>
      <vt:lpstr>      </vt:lpstr>
      <vt:lpstr>      </vt:lpstr>
      <vt:lpstr>Transportation planning: What’s important? Core Areas of Focus</vt:lpstr>
      <vt:lpstr>Equity</vt:lpstr>
      <vt:lpstr>Safety/ Health</vt:lpstr>
      <vt:lpstr>Health/ Active Transportation</vt:lpstr>
      <vt:lpstr>Addressing Climate Change</vt:lpstr>
      <vt:lpstr>Addressing Climate Change- Safe and Sustainable Transportation Targets</vt:lpstr>
      <vt:lpstr>Housing and Vibrant Neighborhoods</vt:lpstr>
      <vt:lpstr>PowerPoint Presentation</vt:lpstr>
      <vt:lpstr>REAP Regional Early Action Planning (Housing)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Transportation Plan VROOM 2021 Update</dc:title>
  <dc:creator>Beth</dc:creator>
  <cp:lastModifiedBy>Beth</cp:lastModifiedBy>
  <cp:revision>25</cp:revision>
  <cp:lastPrinted>2022-10-24T22:28:59Z</cp:lastPrinted>
  <dcterms:modified xsi:type="dcterms:W3CDTF">2023-02-23T05:18:25Z</dcterms:modified>
</cp:coreProperties>
</file>