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3T15:51:04.844"/>
    </inkml:context>
    <inkml:brush xml:id="br0">
      <inkml:brushProperty name="width" value="0.05" units="cm"/>
      <inkml:brushProperty name="height" value="0.0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3T15:51:07.970"/>
    </inkml:context>
    <inkml:brush xml:id="br0">
      <inkml:brushProperty name="width" value="0.05" units="cm"/>
      <inkml:brushProperty name="height" value="0.0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3T15:51:14.581"/>
    </inkml:context>
    <inkml:brush xml:id="br0">
      <inkml:brushProperty name="width" value="0.05" units="cm"/>
      <inkml:brushProperty name="height" value="0.0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3T15:54:51.416"/>
    </inkml:context>
    <inkml:brush xml:id="br0">
      <inkml:brushProperty name="width" value="0.05" units="cm"/>
      <inkml:brushProperty name="height" value="0.05" units="cm"/>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3T15:54:52.010"/>
    </inkml:context>
    <inkml:brush xml:id="br0">
      <inkml:brushProperty name="width" value="0.05" units="cm"/>
      <inkml:brushProperty name="height" value="0.05" units="cm"/>
    </inkml:brush>
  </inkml:definitions>
  <inkml:trace contextRef="#ctx0" brushRef="#br0">1 1 24575,'0'4'0,"0"7"0,0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3T16:06:59.793"/>
    </inkml:context>
    <inkml:brush xml:id="br0">
      <inkml:brushProperty name="width" value="0.05" units="cm"/>
      <inkml:brushProperty name="height" value="0.05" units="cm"/>
    </inkml:brush>
  </inkml:definitions>
  <inkml:trace contextRef="#ctx0" brushRef="#br0">0 1 24575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7802-7C1E-4E66-8079-8002505836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56C7A6-E744-4B9A-8F24-29F338601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5BCDB5-4E42-43C6-BF68-3F10DC8FAF93}"/>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5" name="Footer Placeholder 4">
            <a:extLst>
              <a:ext uri="{FF2B5EF4-FFF2-40B4-BE49-F238E27FC236}">
                <a16:creationId xmlns:a16="http://schemas.microsoft.com/office/drawing/2014/main" id="{78B3A9A0-8DF9-4390-A74B-0091D67DF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D4849-DFAC-438C-8EDB-F13B824D5C8A}"/>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174154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D074-F47A-4D80-87C6-C70AC5FCAA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261148-D064-433F-AB9B-B144436350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85198-F161-41C3-B498-926ABD68F131}"/>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5" name="Footer Placeholder 4">
            <a:extLst>
              <a:ext uri="{FF2B5EF4-FFF2-40B4-BE49-F238E27FC236}">
                <a16:creationId xmlns:a16="http://schemas.microsoft.com/office/drawing/2014/main" id="{EB5E8963-A6DB-4037-B894-DF98E3878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DB099-DD03-46E6-A9C6-F8EDA1A8ED6D}"/>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3740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E048A-3784-4773-B316-1345238DA6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AEE946-98AF-4540-B103-E48F742D99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195D7-221D-4A29-AF93-9073D981811F}"/>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5" name="Footer Placeholder 4">
            <a:extLst>
              <a:ext uri="{FF2B5EF4-FFF2-40B4-BE49-F238E27FC236}">
                <a16:creationId xmlns:a16="http://schemas.microsoft.com/office/drawing/2014/main" id="{931C5FE8-8351-4150-B118-13D5B8ACE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C851D-C582-4541-8B68-CB7E79FAC180}"/>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23191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E4F0-2913-4D39-816C-262242D58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9EC2A-DC12-4A62-BD37-6705FF6116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DA2F8-D181-4520-B91D-96271D20018D}"/>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5" name="Footer Placeholder 4">
            <a:extLst>
              <a:ext uri="{FF2B5EF4-FFF2-40B4-BE49-F238E27FC236}">
                <a16:creationId xmlns:a16="http://schemas.microsoft.com/office/drawing/2014/main" id="{1BC627FD-C28B-4C1F-B77C-74835A86A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58891-9453-4BED-B4BB-69781586EBA6}"/>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39177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7319-C1BC-4BA2-B0E9-6A4839C34A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F7668D-68B7-4527-9510-2DB575A67F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6107D-8A82-4A68-935E-8750B671AA52}"/>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5" name="Footer Placeholder 4">
            <a:extLst>
              <a:ext uri="{FF2B5EF4-FFF2-40B4-BE49-F238E27FC236}">
                <a16:creationId xmlns:a16="http://schemas.microsoft.com/office/drawing/2014/main" id="{B7912812-B0F0-4EC8-980D-91D01A430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72DF8-48B1-4D08-AD3D-B49F144DEDF8}"/>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147131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1AB9-9F0A-4017-9D49-A06898036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9D5C69-0322-4891-B37F-D37C4CB5F2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7BA1B7-3A86-4130-A79B-83C90A9CD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DA55F4-B134-48B8-B7B3-F05F50F676B2}"/>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6" name="Footer Placeholder 5">
            <a:extLst>
              <a:ext uri="{FF2B5EF4-FFF2-40B4-BE49-F238E27FC236}">
                <a16:creationId xmlns:a16="http://schemas.microsoft.com/office/drawing/2014/main" id="{07F44B42-5020-4D24-B7D1-C2D97FFC0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D6339-0D40-4026-B4E1-5C3AFBD5B629}"/>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172647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EECBB-66F2-44D7-BF21-88E8D8E91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E067F7-5122-41DA-BAE1-6FFFBDF64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663AEC-5224-4BEE-B6D3-1D6886CC80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6721C-6C9F-4658-A211-6D8B72035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D7E34-2A30-4A9C-A17B-218C81909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06847E-2F8A-41AC-880D-F964AA3A6698}"/>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8" name="Footer Placeholder 7">
            <a:extLst>
              <a:ext uri="{FF2B5EF4-FFF2-40B4-BE49-F238E27FC236}">
                <a16:creationId xmlns:a16="http://schemas.microsoft.com/office/drawing/2014/main" id="{012AFAF8-687F-4422-8E67-C254025959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0CC099-F6E4-4AF0-A234-9C0D295A0EB4}"/>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328371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5B2A-D43D-47E2-8E30-196D8D3EF2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752BEB-11B1-45D0-8BCF-3026D76EE4E6}"/>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4" name="Footer Placeholder 3">
            <a:extLst>
              <a:ext uri="{FF2B5EF4-FFF2-40B4-BE49-F238E27FC236}">
                <a16:creationId xmlns:a16="http://schemas.microsoft.com/office/drawing/2014/main" id="{43F3F1C8-122F-42B1-8785-E4A2547E4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7D7B4A-1130-4A06-A7B9-87C36110FB2E}"/>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117540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8F5A6-C7F1-4D0C-95FC-3585AE8501DF}"/>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3" name="Footer Placeholder 2">
            <a:extLst>
              <a:ext uri="{FF2B5EF4-FFF2-40B4-BE49-F238E27FC236}">
                <a16:creationId xmlns:a16="http://schemas.microsoft.com/office/drawing/2014/main" id="{6F579DC6-99DF-4B8C-AC3C-24A92284B5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9C10AD-0F27-42DA-A7D7-E01262CDBB71}"/>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208730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E75A-2CE1-4871-8235-DFAE76AB7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D4FDC2-E6DE-4C43-B3B9-DAE468304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3450C-9E8F-42B9-8CA7-A32C6683A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D7FDA-FC46-45E0-8A61-E1497B68F1E9}"/>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6" name="Footer Placeholder 5">
            <a:extLst>
              <a:ext uri="{FF2B5EF4-FFF2-40B4-BE49-F238E27FC236}">
                <a16:creationId xmlns:a16="http://schemas.microsoft.com/office/drawing/2014/main" id="{8A3CE0A9-53A0-46FD-8CE2-77C51F4B7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EFA82-BB93-453B-9A8B-F636EFA6DEFD}"/>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120605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4541-F6B1-4FFE-B6DE-9062C36C3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ECB404-DF9B-49E3-9A61-A6BCCD2CE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54D906-9DF1-4F62-9DE6-18151E7C6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C8564-3284-4112-837E-1685E6C2F988}"/>
              </a:ext>
            </a:extLst>
          </p:cNvPr>
          <p:cNvSpPr>
            <a:spLocks noGrp="1"/>
          </p:cNvSpPr>
          <p:nvPr>
            <p:ph type="dt" sz="half" idx="10"/>
          </p:nvPr>
        </p:nvSpPr>
        <p:spPr/>
        <p:txBody>
          <a:bodyPr/>
          <a:lstStyle/>
          <a:p>
            <a:fld id="{88A00A5B-9200-4F63-8E0D-A72E0589D08D}" type="datetimeFigureOut">
              <a:rPr lang="en-US" smtClean="0"/>
              <a:t>1/4/2022</a:t>
            </a:fld>
            <a:endParaRPr lang="en-US"/>
          </a:p>
        </p:txBody>
      </p:sp>
      <p:sp>
        <p:nvSpPr>
          <p:cNvPr id="6" name="Footer Placeholder 5">
            <a:extLst>
              <a:ext uri="{FF2B5EF4-FFF2-40B4-BE49-F238E27FC236}">
                <a16:creationId xmlns:a16="http://schemas.microsoft.com/office/drawing/2014/main" id="{8ABF80E0-0CC1-4889-AA07-70084E7D3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BDE6B-E0FE-4D89-A244-10C9E3CE0F38}"/>
              </a:ext>
            </a:extLst>
          </p:cNvPr>
          <p:cNvSpPr>
            <a:spLocks noGrp="1"/>
          </p:cNvSpPr>
          <p:nvPr>
            <p:ph type="sldNum" sz="quarter" idx="12"/>
          </p:nvPr>
        </p:nvSpPr>
        <p:spPr/>
        <p:txBody>
          <a:bodyPr/>
          <a:lstStyle/>
          <a:p>
            <a:fld id="{9E1174FD-ABC5-4234-8696-5A41E5B7AA02}" type="slidenum">
              <a:rPr lang="en-US" smtClean="0"/>
              <a:t>‹#›</a:t>
            </a:fld>
            <a:endParaRPr lang="en-US"/>
          </a:p>
        </p:txBody>
      </p:sp>
    </p:spTree>
    <p:extLst>
      <p:ext uri="{BB962C8B-B14F-4D97-AF65-F5344CB8AC3E}">
        <p14:creationId xmlns:p14="http://schemas.microsoft.com/office/powerpoint/2010/main" val="398006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55EB8-E820-441B-8E29-F17D6A6C3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4D568-4E4A-4F50-9A69-2526EADD6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7A3D7-9CF7-4F33-8CD4-6026C4BA8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00A5B-9200-4F63-8E0D-A72E0589D08D}" type="datetimeFigureOut">
              <a:rPr lang="en-US" smtClean="0"/>
              <a:t>1/4/2022</a:t>
            </a:fld>
            <a:endParaRPr lang="en-US"/>
          </a:p>
        </p:txBody>
      </p:sp>
      <p:sp>
        <p:nvSpPr>
          <p:cNvPr id="5" name="Footer Placeholder 4">
            <a:extLst>
              <a:ext uri="{FF2B5EF4-FFF2-40B4-BE49-F238E27FC236}">
                <a16:creationId xmlns:a16="http://schemas.microsoft.com/office/drawing/2014/main" id="{ADEE6B90-D13D-4485-A1E8-46F906337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F89C7E-A2AF-4C31-A475-6AA7D7E76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174FD-ABC5-4234-8696-5A41E5B7AA02}" type="slidenum">
              <a:rPr lang="en-US" smtClean="0"/>
              <a:t>‹#›</a:t>
            </a:fld>
            <a:endParaRPr lang="en-US"/>
          </a:p>
        </p:txBody>
      </p:sp>
    </p:spTree>
    <p:extLst>
      <p:ext uri="{BB962C8B-B14F-4D97-AF65-F5344CB8AC3E}">
        <p14:creationId xmlns:p14="http://schemas.microsoft.com/office/powerpoint/2010/main" val="193653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B21AD0-392E-45F4-9A9E-2AEDF19D70F2}"/>
              </a:ext>
            </a:extLst>
          </p:cNvPr>
          <p:cNvPicPr>
            <a:picLocks noChangeAspect="1"/>
          </p:cNvPicPr>
          <p:nvPr/>
        </p:nvPicPr>
        <p:blipFill rotWithShape="1">
          <a:blip r:embed="rId2"/>
          <a:srcRect l="21990" t="26019" r="29078" b="15081"/>
          <a:stretch/>
        </p:blipFill>
        <p:spPr>
          <a:xfrm>
            <a:off x="2565645" y="221942"/>
            <a:ext cx="7306323" cy="4946989"/>
          </a:xfrm>
          <a:prstGeom prst="rect">
            <a:avLst/>
          </a:prstGeom>
        </p:spPr>
      </p:pic>
      <p:sp>
        <p:nvSpPr>
          <p:cNvPr id="4" name="TextBox 3">
            <a:extLst>
              <a:ext uri="{FF2B5EF4-FFF2-40B4-BE49-F238E27FC236}">
                <a16:creationId xmlns:a16="http://schemas.microsoft.com/office/drawing/2014/main" id="{7F6BA8BC-0767-4192-B88B-C355CD3161CE}"/>
              </a:ext>
            </a:extLst>
          </p:cNvPr>
          <p:cNvSpPr txBox="1"/>
          <p:nvPr/>
        </p:nvSpPr>
        <p:spPr>
          <a:xfrm>
            <a:off x="949911" y="5930283"/>
            <a:ext cx="9863091" cy="369332"/>
          </a:xfrm>
          <a:prstGeom prst="rect">
            <a:avLst/>
          </a:prstGeom>
          <a:noFill/>
        </p:spPr>
        <p:txBody>
          <a:bodyPr wrap="square" rtlCol="0">
            <a:spAutoFit/>
          </a:bodyPr>
          <a:lstStyle/>
          <a:p>
            <a:r>
              <a:rPr lang="en-US" dirty="0"/>
              <a:t>Public Records request to Caltrans produced as-built plans for 1962 freeway construction near </a:t>
            </a:r>
            <a:r>
              <a:rPr lang="en-US" dirty="0" err="1"/>
              <a:t>trinidad</a:t>
            </a:r>
            <a:endParaRPr lang="en-US" dirty="0"/>
          </a:p>
        </p:txBody>
      </p:sp>
      <p:sp>
        <p:nvSpPr>
          <p:cNvPr id="5" name="TextBox 4">
            <a:extLst>
              <a:ext uri="{FF2B5EF4-FFF2-40B4-BE49-F238E27FC236}">
                <a16:creationId xmlns:a16="http://schemas.microsoft.com/office/drawing/2014/main" id="{82873C28-4516-4B08-A056-687174943D70}"/>
              </a:ext>
            </a:extLst>
          </p:cNvPr>
          <p:cNvSpPr txBox="1"/>
          <p:nvPr/>
        </p:nvSpPr>
        <p:spPr>
          <a:xfrm>
            <a:off x="11425561" y="6299615"/>
            <a:ext cx="688009" cy="369332"/>
          </a:xfrm>
          <a:prstGeom prst="rect">
            <a:avLst/>
          </a:prstGeom>
          <a:noFill/>
        </p:spPr>
        <p:txBody>
          <a:bodyPr wrap="none" rtlCol="0">
            <a:spAutoFit/>
          </a:bodyPr>
          <a:lstStyle/>
          <a:p>
            <a:r>
              <a:rPr lang="en-US" dirty="0"/>
              <a:t>p.1/7</a:t>
            </a:r>
          </a:p>
        </p:txBody>
      </p:sp>
    </p:spTree>
    <p:extLst>
      <p:ext uri="{BB962C8B-B14F-4D97-AF65-F5344CB8AC3E}">
        <p14:creationId xmlns:p14="http://schemas.microsoft.com/office/powerpoint/2010/main" val="167417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880A07-7FF5-4321-BB6B-FCCA4B6E1525}"/>
              </a:ext>
            </a:extLst>
          </p:cNvPr>
          <p:cNvPicPr>
            <a:picLocks noChangeAspect="1"/>
          </p:cNvPicPr>
          <p:nvPr/>
        </p:nvPicPr>
        <p:blipFill rotWithShape="1">
          <a:blip r:embed="rId2"/>
          <a:srcRect l="21760" t="20065" r="26603" b="17670"/>
          <a:stretch/>
        </p:blipFill>
        <p:spPr>
          <a:xfrm>
            <a:off x="949769" y="927187"/>
            <a:ext cx="7251395" cy="4864604"/>
          </a:xfrm>
          <a:prstGeom prst="rect">
            <a:avLst/>
          </a:prstGeom>
          <a:ln w="38100">
            <a:solidFill>
              <a:schemeClr val="tx1"/>
            </a:solidFill>
          </a:ln>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565600C8-0050-45EF-9B29-33433EEF031B}"/>
                  </a:ext>
                </a:extLst>
              </p14:cNvPr>
              <p14:cNvContentPartPr/>
              <p14:nvPr/>
            </p14:nvContentPartPr>
            <p14:xfrm>
              <a:off x="3577233" y="1411228"/>
              <a:ext cx="360" cy="360"/>
            </p14:xfrm>
          </p:contentPart>
        </mc:Choice>
        <mc:Fallback xmlns="">
          <p:pic>
            <p:nvPicPr>
              <p:cNvPr id="6" name="Ink 5">
                <a:extLst>
                  <a:ext uri="{FF2B5EF4-FFF2-40B4-BE49-F238E27FC236}">
                    <a16:creationId xmlns:a16="http://schemas.microsoft.com/office/drawing/2014/main" id="{565600C8-0050-45EF-9B29-33433EEF031B}"/>
                  </a:ext>
                </a:extLst>
              </p:cNvPr>
              <p:cNvPicPr/>
              <p:nvPr/>
            </p:nvPicPr>
            <p:blipFill>
              <a:blip r:embed="rId4"/>
              <a:stretch>
                <a:fillRect/>
              </a:stretch>
            </p:blipFill>
            <p:spPr>
              <a:xfrm>
                <a:off x="3568593" y="14025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2EF7624-D7AA-450B-8AFA-C078B2D6588A}"/>
                  </a:ext>
                </a:extLst>
              </p14:cNvPr>
              <p14:cNvContentPartPr/>
              <p14:nvPr/>
            </p14:nvContentPartPr>
            <p14:xfrm>
              <a:off x="5512593" y="3248668"/>
              <a:ext cx="360" cy="360"/>
            </p14:xfrm>
          </p:contentPart>
        </mc:Choice>
        <mc:Fallback xmlns="">
          <p:pic>
            <p:nvPicPr>
              <p:cNvPr id="7" name="Ink 6">
                <a:extLst>
                  <a:ext uri="{FF2B5EF4-FFF2-40B4-BE49-F238E27FC236}">
                    <a16:creationId xmlns:a16="http://schemas.microsoft.com/office/drawing/2014/main" id="{E2EF7624-D7AA-450B-8AFA-C078B2D6588A}"/>
                  </a:ext>
                </a:extLst>
              </p:cNvPr>
              <p:cNvPicPr/>
              <p:nvPr/>
            </p:nvPicPr>
            <p:blipFill>
              <a:blip r:embed="rId4"/>
              <a:stretch>
                <a:fillRect/>
              </a:stretch>
            </p:blipFill>
            <p:spPr>
              <a:xfrm>
                <a:off x="5503593" y="32400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B5AC684B-5D20-4604-9B47-BF367EDFFF5F}"/>
                  </a:ext>
                </a:extLst>
              </p14:cNvPr>
              <p14:cNvContentPartPr/>
              <p14:nvPr/>
            </p14:nvContentPartPr>
            <p14:xfrm>
              <a:off x="10653033" y="2414188"/>
              <a:ext cx="360" cy="360"/>
            </p14:xfrm>
          </p:contentPart>
        </mc:Choice>
        <mc:Fallback xmlns="">
          <p:pic>
            <p:nvPicPr>
              <p:cNvPr id="9" name="Ink 8">
                <a:extLst>
                  <a:ext uri="{FF2B5EF4-FFF2-40B4-BE49-F238E27FC236}">
                    <a16:creationId xmlns:a16="http://schemas.microsoft.com/office/drawing/2014/main" id="{B5AC684B-5D20-4604-9B47-BF367EDFFF5F}"/>
                  </a:ext>
                </a:extLst>
              </p:cNvPr>
              <p:cNvPicPr/>
              <p:nvPr/>
            </p:nvPicPr>
            <p:blipFill>
              <a:blip r:embed="rId4"/>
              <a:stretch>
                <a:fillRect/>
              </a:stretch>
            </p:blipFill>
            <p:spPr>
              <a:xfrm>
                <a:off x="10644033" y="2405548"/>
                <a:ext cx="18000" cy="18000"/>
              </a:xfrm>
              <a:prstGeom prst="rect">
                <a:avLst/>
              </a:prstGeom>
            </p:spPr>
          </p:pic>
        </mc:Fallback>
      </mc:AlternateContent>
      <p:sp>
        <p:nvSpPr>
          <p:cNvPr id="10" name="TextBox 9">
            <a:extLst>
              <a:ext uri="{FF2B5EF4-FFF2-40B4-BE49-F238E27FC236}">
                <a16:creationId xmlns:a16="http://schemas.microsoft.com/office/drawing/2014/main" id="{45B1D7E2-0F32-4A2A-8B18-BF46F7A5BD7B}"/>
              </a:ext>
            </a:extLst>
          </p:cNvPr>
          <p:cNvSpPr txBox="1"/>
          <p:nvPr/>
        </p:nvSpPr>
        <p:spPr>
          <a:xfrm>
            <a:off x="941033" y="6010183"/>
            <a:ext cx="9522479" cy="646331"/>
          </a:xfrm>
          <a:prstGeom prst="rect">
            <a:avLst/>
          </a:prstGeom>
          <a:noFill/>
        </p:spPr>
        <p:txBody>
          <a:bodyPr wrap="none" rtlCol="0">
            <a:spAutoFit/>
          </a:bodyPr>
          <a:lstStyle/>
          <a:p>
            <a:r>
              <a:rPr lang="en-US" dirty="0"/>
              <a:t>Adjacent land to new highway construction-one acre on east was severed from bulk of land on west</a:t>
            </a:r>
          </a:p>
          <a:p>
            <a:r>
              <a:rPr lang="en-US" dirty="0"/>
              <a:t>(source: Caltrans 1962 freeway as-built plans)</a:t>
            </a:r>
          </a:p>
        </p:txBody>
      </p:sp>
      <p:sp>
        <p:nvSpPr>
          <p:cNvPr id="11" name="TextBox 10">
            <a:extLst>
              <a:ext uri="{FF2B5EF4-FFF2-40B4-BE49-F238E27FC236}">
                <a16:creationId xmlns:a16="http://schemas.microsoft.com/office/drawing/2014/main" id="{9A45AA99-2504-4122-9C4E-86E653E00936}"/>
              </a:ext>
            </a:extLst>
          </p:cNvPr>
          <p:cNvSpPr txBox="1"/>
          <p:nvPr/>
        </p:nvSpPr>
        <p:spPr>
          <a:xfrm>
            <a:off x="8806649" y="1544715"/>
            <a:ext cx="3126013" cy="923330"/>
          </a:xfrm>
          <a:prstGeom prst="rect">
            <a:avLst/>
          </a:prstGeom>
          <a:noFill/>
        </p:spPr>
        <p:txBody>
          <a:bodyPr wrap="square" rtlCol="0">
            <a:spAutoFit/>
          </a:bodyPr>
          <a:lstStyle/>
          <a:p>
            <a:r>
              <a:rPr lang="en-US" dirty="0"/>
              <a:t>Tribal land on west side of freeway-site of current rancheria/ casino.</a:t>
            </a:r>
          </a:p>
        </p:txBody>
      </p:sp>
      <p:grpSp>
        <p:nvGrpSpPr>
          <p:cNvPr id="15" name="Group 14">
            <a:extLst>
              <a:ext uri="{FF2B5EF4-FFF2-40B4-BE49-F238E27FC236}">
                <a16:creationId xmlns:a16="http://schemas.microsoft.com/office/drawing/2014/main" id="{6A3AA682-ACB9-487C-A9A5-61B0A5D7DE58}"/>
              </a:ext>
            </a:extLst>
          </p:cNvPr>
          <p:cNvGrpSpPr/>
          <p:nvPr/>
        </p:nvGrpSpPr>
        <p:grpSpPr>
          <a:xfrm>
            <a:off x="10325920" y="5023978"/>
            <a:ext cx="360" cy="9720"/>
            <a:chOff x="10325920" y="5023978"/>
            <a:chExt cx="360" cy="9720"/>
          </a:xfrm>
        </p:grpSpPr>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EABC660F-EAED-4A72-AF56-22627F90C987}"/>
                    </a:ext>
                  </a:extLst>
                </p14:cNvPr>
                <p14:cNvContentPartPr/>
                <p14:nvPr/>
              </p14:nvContentPartPr>
              <p14:xfrm>
                <a:off x="10325920" y="5023978"/>
                <a:ext cx="360" cy="360"/>
              </p14:xfrm>
            </p:contentPart>
          </mc:Choice>
          <mc:Fallback xmlns="">
            <p:pic>
              <p:nvPicPr>
                <p:cNvPr id="13" name="Ink 12">
                  <a:extLst>
                    <a:ext uri="{FF2B5EF4-FFF2-40B4-BE49-F238E27FC236}">
                      <a16:creationId xmlns:a16="http://schemas.microsoft.com/office/drawing/2014/main" id="{EABC660F-EAED-4A72-AF56-22627F90C987}"/>
                    </a:ext>
                  </a:extLst>
                </p:cNvPr>
                <p:cNvPicPr/>
                <p:nvPr/>
              </p:nvPicPr>
              <p:blipFill>
                <a:blip r:embed="rId4"/>
                <a:stretch>
                  <a:fillRect/>
                </a:stretch>
              </p:blipFill>
              <p:spPr>
                <a:xfrm>
                  <a:off x="10317280" y="50153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4BB87634-462E-4C00-BEF2-259ECF4135B7}"/>
                    </a:ext>
                  </a:extLst>
                </p14:cNvPr>
                <p14:cNvContentPartPr/>
                <p14:nvPr/>
              </p14:nvContentPartPr>
              <p14:xfrm>
                <a:off x="10325920" y="5023978"/>
                <a:ext cx="360" cy="9720"/>
              </p14:xfrm>
            </p:contentPart>
          </mc:Choice>
          <mc:Fallback xmlns="">
            <p:pic>
              <p:nvPicPr>
                <p:cNvPr id="14" name="Ink 13">
                  <a:extLst>
                    <a:ext uri="{FF2B5EF4-FFF2-40B4-BE49-F238E27FC236}">
                      <a16:creationId xmlns:a16="http://schemas.microsoft.com/office/drawing/2014/main" id="{4BB87634-462E-4C00-BEF2-259ECF4135B7}"/>
                    </a:ext>
                  </a:extLst>
                </p:cNvPr>
                <p:cNvPicPr/>
                <p:nvPr/>
              </p:nvPicPr>
              <p:blipFill>
                <a:blip r:embed="rId9"/>
                <a:stretch>
                  <a:fillRect/>
                </a:stretch>
              </p:blipFill>
              <p:spPr>
                <a:xfrm>
                  <a:off x="10317280" y="5015338"/>
                  <a:ext cx="18000" cy="27360"/>
                </a:xfrm>
                <a:prstGeom prst="rect">
                  <a:avLst/>
                </a:prstGeom>
              </p:spPr>
            </p:pic>
          </mc:Fallback>
        </mc:AlternateContent>
      </p:grpSp>
      <p:cxnSp>
        <p:nvCxnSpPr>
          <p:cNvPr id="17" name="Straight Arrow Connector 16">
            <a:extLst>
              <a:ext uri="{FF2B5EF4-FFF2-40B4-BE49-F238E27FC236}">
                <a16:creationId xmlns:a16="http://schemas.microsoft.com/office/drawing/2014/main" id="{478A17B8-ED5A-4D63-999E-7C7EBC8DD857}"/>
              </a:ext>
            </a:extLst>
          </p:cNvPr>
          <p:cNvCxnSpPr>
            <a:cxnSpLocks/>
            <a:stCxn id="11" idx="1"/>
          </p:cNvCxnSpPr>
          <p:nvPr/>
        </p:nvCxnSpPr>
        <p:spPr>
          <a:xfrm flipH="1" flipV="1">
            <a:off x="6791325" y="1984732"/>
            <a:ext cx="2015324" cy="2164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515F8728-A9C2-4449-873E-788B0E40D784}"/>
                  </a:ext>
                </a:extLst>
              </p14:cNvPr>
              <p14:cNvContentPartPr/>
              <p14:nvPr/>
            </p14:nvContentPartPr>
            <p14:xfrm>
              <a:off x="5352990" y="2754300"/>
              <a:ext cx="360" cy="360"/>
            </p14:xfrm>
          </p:contentPart>
        </mc:Choice>
        <mc:Fallback xmlns="">
          <p:pic>
            <p:nvPicPr>
              <p:cNvPr id="28" name="Ink 27">
                <a:extLst>
                  <a:ext uri="{FF2B5EF4-FFF2-40B4-BE49-F238E27FC236}">
                    <a16:creationId xmlns:a16="http://schemas.microsoft.com/office/drawing/2014/main" id="{515F8728-A9C2-4449-873E-788B0E40D784}"/>
                  </a:ext>
                </a:extLst>
              </p:cNvPr>
              <p:cNvPicPr/>
              <p:nvPr/>
            </p:nvPicPr>
            <p:blipFill>
              <a:blip r:embed="rId4"/>
              <a:stretch>
                <a:fillRect/>
              </a:stretch>
            </p:blipFill>
            <p:spPr>
              <a:xfrm>
                <a:off x="5343990" y="2745660"/>
                <a:ext cx="18000" cy="18000"/>
              </a:xfrm>
              <a:prstGeom prst="rect">
                <a:avLst/>
              </a:prstGeom>
            </p:spPr>
          </p:pic>
        </mc:Fallback>
      </mc:AlternateContent>
      <p:sp>
        <p:nvSpPr>
          <p:cNvPr id="37" name="Freeform: Shape 36">
            <a:extLst>
              <a:ext uri="{FF2B5EF4-FFF2-40B4-BE49-F238E27FC236}">
                <a16:creationId xmlns:a16="http://schemas.microsoft.com/office/drawing/2014/main" id="{FF39EA22-ED11-4277-9E46-E978E6374F73}"/>
              </a:ext>
            </a:extLst>
          </p:cNvPr>
          <p:cNvSpPr/>
          <p:nvPr/>
        </p:nvSpPr>
        <p:spPr>
          <a:xfrm>
            <a:off x="5972709" y="3025783"/>
            <a:ext cx="758190" cy="445770"/>
          </a:xfrm>
          <a:custGeom>
            <a:avLst/>
            <a:gdLst>
              <a:gd name="connsiteX0" fmla="*/ 0 w 758190"/>
              <a:gd name="connsiteY0" fmla="*/ 83820 h 445770"/>
              <a:gd name="connsiteX1" fmla="*/ 369570 w 758190"/>
              <a:gd name="connsiteY1" fmla="*/ 445770 h 445770"/>
              <a:gd name="connsiteX2" fmla="*/ 758190 w 758190"/>
              <a:gd name="connsiteY2" fmla="*/ 0 h 445770"/>
              <a:gd name="connsiteX3" fmla="*/ 0 w 758190"/>
              <a:gd name="connsiteY3" fmla="*/ 83820 h 445770"/>
            </a:gdLst>
            <a:ahLst/>
            <a:cxnLst>
              <a:cxn ang="0">
                <a:pos x="connsiteX0" y="connsiteY0"/>
              </a:cxn>
              <a:cxn ang="0">
                <a:pos x="connsiteX1" y="connsiteY1"/>
              </a:cxn>
              <a:cxn ang="0">
                <a:pos x="connsiteX2" y="connsiteY2"/>
              </a:cxn>
              <a:cxn ang="0">
                <a:pos x="connsiteX3" y="connsiteY3"/>
              </a:cxn>
            </a:cxnLst>
            <a:rect l="l" t="t" r="r" b="b"/>
            <a:pathLst>
              <a:path w="758190" h="445770">
                <a:moveTo>
                  <a:pt x="0" y="83820"/>
                </a:moveTo>
                <a:lnTo>
                  <a:pt x="369570" y="445770"/>
                </a:lnTo>
                <a:lnTo>
                  <a:pt x="758190" y="0"/>
                </a:lnTo>
                <a:lnTo>
                  <a:pt x="0" y="83820"/>
                </a:lnTo>
                <a:close/>
              </a:path>
            </a:pathLst>
          </a:cu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8709681-B6B4-43E4-90E4-A91D95232F91}"/>
              </a:ext>
            </a:extLst>
          </p:cNvPr>
          <p:cNvSpPr/>
          <p:nvPr/>
        </p:nvSpPr>
        <p:spPr>
          <a:xfrm>
            <a:off x="4255585" y="1334609"/>
            <a:ext cx="3215640" cy="1363980"/>
          </a:xfrm>
          <a:custGeom>
            <a:avLst/>
            <a:gdLst>
              <a:gd name="connsiteX0" fmla="*/ 438150 w 3215640"/>
              <a:gd name="connsiteY0" fmla="*/ 510540 h 1363980"/>
              <a:gd name="connsiteX1" fmla="*/ 1322070 w 3215640"/>
              <a:gd name="connsiteY1" fmla="*/ 1363980 h 1363980"/>
              <a:gd name="connsiteX2" fmla="*/ 1539240 w 3215640"/>
              <a:gd name="connsiteY2" fmla="*/ 1352550 h 1363980"/>
              <a:gd name="connsiteX3" fmla="*/ 2263140 w 3215640"/>
              <a:gd name="connsiteY3" fmla="*/ 1135380 h 1363980"/>
              <a:gd name="connsiteX4" fmla="*/ 2865120 w 3215640"/>
              <a:gd name="connsiteY4" fmla="*/ 781050 h 1363980"/>
              <a:gd name="connsiteX5" fmla="*/ 3215640 w 3215640"/>
              <a:gd name="connsiteY5" fmla="*/ 0 h 1363980"/>
              <a:gd name="connsiteX6" fmla="*/ 0 w 3215640"/>
              <a:gd name="connsiteY6" fmla="*/ 49530 h 1363980"/>
              <a:gd name="connsiteX7" fmla="*/ 438150 w 3215640"/>
              <a:gd name="connsiteY7" fmla="*/ 510540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5640" h="1363980">
                <a:moveTo>
                  <a:pt x="438150" y="510540"/>
                </a:moveTo>
                <a:lnTo>
                  <a:pt x="1322070" y="1363980"/>
                </a:lnTo>
                <a:lnTo>
                  <a:pt x="1539240" y="1352550"/>
                </a:lnTo>
                <a:lnTo>
                  <a:pt x="2263140" y="1135380"/>
                </a:lnTo>
                <a:lnTo>
                  <a:pt x="2865120" y="781050"/>
                </a:lnTo>
                <a:lnTo>
                  <a:pt x="3215640" y="0"/>
                </a:lnTo>
                <a:lnTo>
                  <a:pt x="0" y="49530"/>
                </a:lnTo>
                <a:lnTo>
                  <a:pt x="438150" y="510540"/>
                </a:lnTo>
                <a:close/>
              </a:path>
            </a:pathLst>
          </a:cu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A006D41-A504-427A-A36E-921A6EE8099A}"/>
              </a:ext>
            </a:extLst>
          </p:cNvPr>
          <p:cNvSpPr txBox="1"/>
          <p:nvPr/>
        </p:nvSpPr>
        <p:spPr>
          <a:xfrm>
            <a:off x="8686808" y="2908062"/>
            <a:ext cx="3126013" cy="646331"/>
          </a:xfrm>
          <a:prstGeom prst="rect">
            <a:avLst/>
          </a:prstGeom>
          <a:noFill/>
        </p:spPr>
        <p:txBody>
          <a:bodyPr wrap="square" rtlCol="0">
            <a:spAutoFit/>
          </a:bodyPr>
          <a:lstStyle/>
          <a:p>
            <a:r>
              <a:rPr lang="en-US" dirty="0"/>
              <a:t>Tribal land on east side of freeway-one acre</a:t>
            </a:r>
          </a:p>
        </p:txBody>
      </p:sp>
      <p:cxnSp>
        <p:nvCxnSpPr>
          <p:cNvPr id="43" name="Straight Arrow Connector 42">
            <a:extLst>
              <a:ext uri="{FF2B5EF4-FFF2-40B4-BE49-F238E27FC236}">
                <a16:creationId xmlns:a16="http://schemas.microsoft.com/office/drawing/2014/main" id="{0101A671-D221-488F-821C-E7B2E0D2F6B5}"/>
              </a:ext>
            </a:extLst>
          </p:cNvPr>
          <p:cNvCxnSpPr>
            <a:cxnSpLocks/>
          </p:cNvCxnSpPr>
          <p:nvPr/>
        </p:nvCxnSpPr>
        <p:spPr>
          <a:xfrm flipH="1" flipV="1">
            <a:off x="6669537" y="3273498"/>
            <a:ext cx="2015324" cy="2164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742F693A-AF78-4DBF-9533-0F03BFC2E857}"/>
              </a:ext>
            </a:extLst>
          </p:cNvPr>
          <p:cNvSpPr/>
          <p:nvPr/>
        </p:nvSpPr>
        <p:spPr>
          <a:xfrm>
            <a:off x="5352990" y="1544715"/>
            <a:ext cx="579211" cy="30333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18229DC-5AEB-43FC-B394-906EB8BE9266}"/>
              </a:ext>
            </a:extLst>
          </p:cNvPr>
          <p:cNvSpPr/>
          <p:nvPr/>
        </p:nvSpPr>
        <p:spPr>
          <a:xfrm>
            <a:off x="6080521" y="2946221"/>
            <a:ext cx="542565" cy="413268"/>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827272C8-AABB-412F-96AC-7426F2DE0AD3}"/>
              </a:ext>
            </a:extLst>
          </p:cNvPr>
          <p:cNvCxnSpPr>
            <a:cxnSpLocks/>
            <a:stCxn id="44" idx="3"/>
          </p:cNvCxnSpPr>
          <p:nvPr/>
        </p:nvCxnSpPr>
        <p:spPr>
          <a:xfrm flipH="1">
            <a:off x="2831071" y="1803625"/>
            <a:ext cx="2606742" cy="24721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1FB1710-D476-488D-A515-386D9F0BBD0F}"/>
              </a:ext>
            </a:extLst>
          </p:cNvPr>
          <p:cNvCxnSpPr>
            <a:cxnSpLocks/>
          </p:cNvCxnSpPr>
          <p:nvPr/>
        </p:nvCxnSpPr>
        <p:spPr>
          <a:xfrm flipH="1">
            <a:off x="2881360" y="3191120"/>
            <a:ext cx="3181337" cy="11536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BBA56485-94F9-4F71-B8A8-D148DA45F10F}"/>
              </a:ext>
            </a:extLst>
          </p:cNvPr>
          <p:cNvSpPr/>
          <p:nvPr/>
        </p:nvSpPr>
        <p:spPr>
          <a:xfrm>
            <a:off x="1377743" y="4119713"/>
            <a:ext cx="1503617" cy="72544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332F6A-53C1-40B4-9B8E-14E007443DC5}"/>
              </a:ext>
            </a:extLst>
          </p:cNvPr>
          <p:cNvSpPr txBox="1"/>
          <p:nvPr/>
        </p:nvSpPr>
        <p:spPr>
          <a:xfrm>
            <a:off x="1421243" y="4275775"/>
            <a:ext cx="1623584" cy="646331"/>
          </a:xfrm>
          <a:prstGeom prst="rect">
            <a:avLst/>
          </a:prstGeom>
          <a:noFill/>
        </p:spPr>
        <p:txBody>
          <a:bodyPr wrap="square" rtlCol="0">
            <a:spAutoFit/>
          </a:bodyPr>
          <a:lstStyle/>
          <a:p>
            <a:r>
              <a:rPr lang="en-US" dirty="0"/>
              <a:t>Indian Agency</a:t>
            </a:r>
          </a:p>
          <a:p>
            <a:endParaRPr lang="en-US" dirty="0"/>
          </a:p>
        </p:txBody>
      </p:sp>
      <p:cxnSp>
        <p:nvCxnSpPr>
          <p:cNvPr id="3" name="Straight Arrow Connector 2">
            <a:extLst>
              <a:ext uri="{FF2B5EF4-FFF2-40B4-BE49-F238E27FC236}">
                <a16:creationId xmlns:a16="http://schemas.microsoft.com/office/drawing/2014/main" id="{B811AC72-41B1-48E4-B7B1-701BACF3F4FC}"/>
              </a:ext>
            </a:extLst>
          </p:cNvPr>
          <p:cNvCxnSpPr/>
          <p:nvPr/>
        </p:nvCxnSpPr>
        <p:spPr>
          <a:xfrm>
            <a:off x="6122627" y="3942842"/>
            <a:ext cx="1041647" cy="231294"/>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BD3058-7489-431D-BBBF-1A8130ED1299}"/>
              </a:ext>
            </a:extLst>
          </p:cNvPr>
          <p:cNvSpPr txBox="1"/>
          <p:nvPr/>
        </p:nvSpPr>
        <p:spPr>
          <a:xfrm>
            <a:off x="7109503" y="3989470"/>
            <a:ext cx="333746" cy="369332"/>
          </a:xfrm>
          <a:prstGeom prst="rect">
            <a:avLst/>
          </a:prstGeom>
          <a:noFill/>
        </p:spPr>
        <p:txBody>
          <a:bodyPr wrap="none" rtlCol="0">
            <a:spAutoFit/>
          </a:bodyPr>
          <a:lstStyle/>
          <a:p>
            <a:r>
              <a:rPr lang="en-US" dirty="0"/>
              <a:t>N</a:t>
            </a:r>
          </a:p>
        </p:txBody>
      </p:sp>
      <p:sp>
        <p:nvSpPr>
          <p:cNvPr id="25" name="TextBox 24">
            <a:extLst>
              <a:ext uri="{FF2B5EF4-FFF2-40B4-BE49-F238E27FC236}">
                <a16:creationId xmlns:a16="http://schemas.microsoft.com/office/drawing/2014/main" id="{1F203638-371C-4575-A10C-0D17ACC81A32}"/>
              </a:ext>
            </a:extLst>
          </p:cNvPr>
          <p:cNvSpPr txBox="1"/>
          <p:nvPr/>
        </p:nvSpPr>
        <p:spPr>
          <a:xfrm>
            <a:off x="11425561" y="6299615"/>
            <a:ext cx="688009" cy="369332"/>
          </a:xfrm>
          <a:prstGeom prst="rect">
            <a:avLst/>
          </a:prstGeom>
          <a:noFill/>
        </p:spPr>
        <p:txBody>
          <a:bodyPr wrap="none" rtlCol="0">
            <a:spAutoFit/>
          </a:bodyPr>
          <a:lstStyle/>
          <a:p>
            <a:r>
              <a:rPr lang="en-US" dirty="0"/>
              <a:t>p.2/7</a:t>
            </a:r>
          </a:p>
        </p:txBody>
      </p:sp>
    </p:spTree>
    <p:extLst>
      <p:ext uri="{BB962C8B-B14F-4D97-AF65-F5344CB8AC3E}">
        <p14:creationId xmlns:p14="http://schemas.microsoft.com/office/powerpoint/2010/main" val="336302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412262-FBD5-46BA-85BA-AD4F274D0364}"/>
              </a:ext>
            </a:extLst>
          </p:cNvPr>
          <p:cNvPicPr>
            <a:picLocks noChangeAspect="1"/>
          </p:cNvPicPr>
          <p:nvPr/>
        </p:nvPicPr>
        <p:blipFill rotWithShape="1">
          <a:blip r:embed="rId2"/>
          <a:srcRect t="10006"/>
          <a:stretch/>
        </p:blipFill>
        <p:spPr>
          <a:xfrm>
            <a:off x="661016" y="826824"/>
            <a:ext cx="9772835" cy="4947191"/>
          </a:xfrm>
          <a:prstGeom prst="rect">
            <a:avLst/>
          </a:prstGeom>
        </p:spPr>
      </p:pic>
      <p:sp>
        <p:nvSpPr>
          <p:cNvPr id="5" name="TextBox 4">
            <a:extLst>
              <a:ext uri="{FF2B5EF4-FFF2-40B4-BE49-F238E27FC236}">
                <a16:creationId xmlns:a16="http://schemas.microsoft.com/office/drawing/2014/main" id="{F744372A-0843-4BE9-A601-676A6460AABB}"/>
              </a:ext>
            </a:extLst>
          </p:cNvPr>
          <p:cNvSpPr txBox="1"/>
          <p:nvPr/>
        </p:nvSpPr>
        <p:spPr>
          <a:xfrm>
            <a:off x="1225119" y="6143347"/>
            <a:ext cx="7867988" cy="369332"/>
          </a:xfrm>
          <a:prstGeom prst="rect">
            <a:avLst/>
          </a:prstGeom>
          <a:noFill/>
        </p:spPr>
        <p:txBody>
          <a:bodyPr wrap="none" rtlCol="0">
            <a:spAutoFit/>
          </a:bodyPr>
          <a:lstStyle/>
          <a:p>
            <a:r>
              <a:rPr lang="en-US" dirty="0"/>
              <a:t>Triangular piece on east side of freeway is one acre ( source: </a:t>
            </a:r>
            <a:r>
              <a:rPr lang="en-US" dirty="0" err="1"/>
              <a:t>humboldt</a:t>
            </a:r>
            <a:r>
              <a:rPr lang="en-US" dirty="0"/>
              <a:t> county </a:t>
            </a:r>
            <a:r>
              <a:rPr lang="en-US" dirty="0" err="1"/>
              <a:t>gis</a:t>
            </a:r>
            <a:r>
              <a:rPr lang="en-US" dirty="0"/>
              <a:t>)</a:t>
            </a:r>
          </a:p>
        </p:txBody>
      </p:sp>
      <p:sp>
        <p:nvSpPr>
          <p:cNvPr id="6" name="Oval 5">
            <a:extLst>
              <a:ext uri="{FF2B5EF4-FFF2-40B4-BE49-F238E27FC236}">
                <a16:creationId xmlns:a16="http://schemas.microsoft.com/office/drawing/2014/main" id="{3917827C-8EE9-4424-8494-A8E1182BA193}"/>
              </a:ext>
            </a:extLst>
          </p:cNvPr>
          <p:cNvSpPr/>
          <p:nvPr/>
        </p:nvSpPr>
        <p:spPr>
          <a:xfrm>
            <a:off x="7600950" y="3181350"/>
            <a:ext cx="933450" cy="4095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2FE07E7-F63F-4656-B613-03CDD98668CB}"/>
              </a:ext>
            </a:extLst>
          </p:cNvPr>
          <p:cNvCxnSpPr/>
          <p:nvPr/>
        </p:nvCxnSpPr>
        <p:spPr>
          <a:xfrm flipV="1">
            <a:off x="6096000" y="3590925"/>
            <a:ext cx="1743075" cy="25524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DF42826C-121C-49E2-BFFB-1F5947908B82}"/>
              </a:ext>
            </a:extLst>
          </p:cNvPr>
          <p:cNvSpPr/>
          <p:nvPr/>
        </p:nvSpPr>
        <p:spPr>
          <a:xfrm rot="10452089">
            <a:off x="6594906" y="2940872"/>
            <a:ext cx="621437" cy="719092"/>
          </a:xfrm>
          <a:prstGeom prst="rtTriangle">
            <a:avLst/>
          </a:prstGeom>
          <a:solidFill>
            <a:srgbClr val="00B0F0">
              <a:alpha val="22000"/>
            </a:srgbClr>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08591EA-AC7A-413D-B2DA-43C8725955FA}"/>
              </a:ext>
            </a:extLst>
          </p:cNvPr>
          <p:cNvCxnSpPr>
            <a:cxnSpLocks/>
          </p:cNvCxnSpPr>
          <p:nvPr/>
        </p:nvCxnSpPr>
        <p:spPr>
          <a:xfrm flipH="1" flipV="1">
            <a:off x="3133726" y="448723"/>
            <a:ext cx="885824" cy="1494377"/>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DFF2F2D-E605-4317-B6EC-6CCA919BC329}"/>
              </a:ext>
            </a:extLst>
          </p:cNvPr>
          <p:cNvSpPr txBox="1"/>
          <p:nvPr/>
        </p:nvSpPr>
        <p:spPr>
          <a:xfrm>
            <a:off x="3048000" y="3244334"/>
            <a:ext cx="6096000" cy="369332"/>
          </a:xfrm>
          <a:prstGeom prst="rect">
            <a:avLst/>
          </a:prstGeom>
          <a:noFill/>
        </p:spPr>
        <p:txBody>
          <a:bodyPr wrap="square">
            <a:spAutoFit/>
          </a:bodyPr>
          <a:lstStyle/>
          <a:p>
            <a:r>
              <a:rPr lang="en-US" dirty="0"/>
              <a:t>N</a:t>
            </a:r>
          </a:p>
        </p:txBody>
      </p:sp>
      <p:sp>
        <p:nvSpPr>
          <p:cNvPr id="15" name="TextBox 14">
            <a:extLst>
              <a:ext uri="{FF2B5EF4-FFF2-40B4-BE49-F238E27FC236}">
                <a16:creationId xmlns:a16="http://schemas.microsoft.com/office/drawing/2014/main" id="{F2611336-EC49-4D7E-BB7B-5E15809DDAE5}"/>
              </a:ext>
            </a:extLst>
          </p:cNvPr>
          <p:cNvSpPr txBox="1"/>
          <p:nvPr/>
        </p:nvSpPr>
        <p:spPr>
          <a:xfrm>
            <a:off x="3048000" y="3244334"/>
            <a:ext cx="6096000" cy="369332"/>
          </a:xfrm>
          <a:prstGeom prst="rect">
            <a:avLst/>
          </a:prstGeom>
          <a:noFill/>
        </p:spPr>
        <p:txBody>
          <a:bodyPr wrap="square">
            <a:spAutoFit/>
          </a:bodyPr>
          <a:lstStyle/>
          <a:p>
            <a:r>
              <a:rPr lang="en-US" dirty="0"/>
              <a:t>N</a:t>
            </a:r>
          </a:p>
        </p:txBody>
      </p:sp>
      <p:sp>
        <p:nvSpPr>
          <p:cNvPr id="18" name="TextBox 17">
            <a:extLst>
              <a:ext uri="{FF2B5EF4-FFF2-40B4-BE49-F238E27FC236}">
                <a16:creationId xmlns:a16="http://schemas.microsoft.com/office/drawing/2014/main" id="{4CC09267-D7D2-4626-9E8A-CA81B7DF19CB}"/>
              </a:ext>
            </a:extLst>
          </p:cNvPr>
          <p:cNvSpPr txBox="1"/>
          <p:nvPr/>
        </p:nvSpPr>
        <p:spPr>
          <a:xfrm>
            <a:off x="2799981" y="88160"/>
            <a:ext cx="333746" cy="369332"/>
          </a:xfrm>
          <a:prstGeom prst="rect">
            <a:avLst/>
          </a:prstGeom>
          <a:noFill/>
        </p:spPr>
        <p:txBody>
          <a:bodyPr wrap="none" rtlCol="0">
            <a:spAutoFit/>
          </a:bodyPr>
          <a:lstStyle/>
          <a:p>
            <a:r>
              <a:rPr lang="en-US" dirty="0"/>
              <a:t>N</a:t>
            </a:r>
          </a:p>
        </p:txBody>
      </p:sp>
      <p:sp>
        <p:nvSpPr>
          <p:cNvPr id="11" name="TextBox 10">
            <a:extLst>
              <a:ext uri="{FF2B5EF4-FFF2-40B4-BE49-F238E27FC236}">
                <a16:creationId xmlns:a16="http://schemas.microsoft.com/office/drawing/2014/main" id="{C50E81FB-B0D8-4461-9318-FE9C05215D4D}"/>
              </a:ext>
            </a:extLst>
          </p:cNvPr>
          <p:cNvSpPr txBox="1"/>
          <p:nvPr/>
        </p:nvSpPr>
        <p:spPr>
          <a:xfrm>
            <a:off x="11425561" y="6299615"/>
            <a:ext cx="688009" cy="369332"/>
          </a:xfrm>
          <a:prstGeom prst="rect">
            <a:avLst/>
          </a:prstGeom>
          <a:noFill/>
        </p:spPr>
        <p:txBody>
          <a:bodyPr wrap="none" rtlCol="0">
            <a:spAutoFit/>
          </a:bodyPr>
          <a:lstStyle/>
          <a:p>
            <a:r>
              <a:rPr lang="en-US" dirty="0"/>
              <a:t>p.3/7</a:t>
            </a:r>
          </a:p>
        </p:txBody>
      </p:sp>
    </p:spTree>
    <p:extLst>
      <p:ext uri="{BB962C8B-B14F-4D97-AF65-F5344CB8AC3E}">
        <p14:creationId xmlns:p14="http://schemas.microsoft.com/office/powerpoint/2010/main" val="265252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4A687F-BBC9-4A45-BEFF-807631196E8A}"/>
              </a:ext>
            </a:extLst>
          </p:cNvPr>
          <p:cNvPicPr>
            <a:picLocks noChangeAspect="1"/>
          </p:cNvPicPr>
          <p:nvPr/>
        </p:nvPicPr>
        <p:blipFill rotWithShape="1">
          <a:blip r:embed="rId2">
            <a:extLst>
              <a:ext uri="{28A0092B-C50C-407E-A947-70E740481C1C}">
                <a14:useLocalDpi xmlns:a14="http://schemas.microsoft.com/office/drawing/2010/main" val="0"/>
              </a:ext>
            </a:extLst>
          </a:blip>
          <a:srcRect l="-19505" t="11602" r="4666" b="13845"/>
          <a:stretch/>
        </p:blipFill>
        <p:spPr>
          <a:xfrm>
            <a:off x="1737166" y="3000006"/>
            <a:ext cx="9892582" cy="3701453"/>
          </a:xfrm>
          <a:prstGeom prst="rect">
            <a:avLst/>
          </a:prstGeom>
        </p:spPr>
      </p:pic>
      <p:pic>
        <p:nvPicPr>
          <p:cNvPr id="5" name="Picture 4">
            <a:extLst>
              <a:ext uri="{FF2B5EF4-FFF2-40B4-BE49-F238E27FC236}">
                <a16:creationId xmlns:a16="http://schemas.microsoft.com/office/drawing/2014/main" id="{41938F36-81A1-4284-AA17-CA3ACE077765}"/>
              </a:ext>
            </a:extLst>
          </p:cNvPr>
          <p:cNvPicPr>
            <a:picLocks noChangeAspect="1"/>
          </p:cNvPicPr>
          <p:nvPr/>
        </p:nvPicPr>
        <p:blipFill rotWithShape="1">
          <a:blip r:embed="rId3">
            <a:extLst>
              <a:ext uri="{28A0092B-C50C-407E-A947-70E740481C1C}">
                <a14:useLocalDpi xmlns:a14="http://schemas.microsoft.com/office/drawing/2010/main" val="0"/>
              </a:ext>
            </a:extLst>
          </a:blip>
          <a:srcRect b="19720"/>
          <a:stretch/>
        </p:blipFill>
        <p:spPr>
          <a:xfrm>
            <a:off x="284641" y="230408"/>
            <a:ext cx="6915150" cy="3131062"/>
          </a:xfrm>
          <a:prstGeom prst="rect">
            <a:avLst/>
          </a:prstGeom>
          <a:ln w="31750">
            <a:solidFill>
              <a:schemeClr val="tx1"/>
            </a:solidFill>
          </a:ln>
        </p:spPr>
      </p:pic>
      <p:sp>
        <p:nvSpPr>
          <p:cNvPr id="6" name="TextBox 5">
            <a:extLst>
              <a:ext uri="{FF2B5EF4-FFF2-40B4-BE49-F238E27FC236}">
                <a16:creationId xmlns:a16="http://schemas.microsoft.com/office/drawing/2014/main" id="{7176CD83-8F94-4D55-8280-9ED07E102795}"/>
              </a:ext>
            </a:extLst>
          </p:cNvPr>
          <p:cNvSpPr txBox="1"/>
          <p:nvPr/>
        </p:nvSpPr>
        <p:spPr>
          <a:xfrm>
            <a:off x="8001000" y="124018"/>
            <a:ext cx="3628748" cy="2862322"/>
          </a:xfrm>
          <a:prstGeom prst="rect">
            <a:avLst/>
          </a:prstGeom>
          <a:noFill/>
        </p:spPr>
        <p:txBody>
          <a:bodyPr wrap="square" rtlCol="0">
            <a:spAutoFit/>
          </a:bodyPr>
          <a:lstStyle/>
          <a:p>
            <a:r>
              <a:rPr lang="en-US" dirty="0"/>
              <a:t>The triangular piece on the east side of the freeway was abandoned 1966.</a:t>
            </a:r>
          </a:p>
          <a:p>
            <a:r>
              <a:rPr lang="en-US" dirty="0"/>
              <a:t>(source; Caltrans right of way maps)</a:t>
            </a:r>
          </a:p>
          <a:p>
            <a:endParaRPr lang="en-US" dirty="0"/>
          </a:p>
          <a:p>
            <a:r>
              <a:rPr lang="en-US" dirty="0"/>
              <a:t>Schedule includes reference to recorded document in county recorders office</a:t>
            </a:r>
          </a:p>
          <a:p>
            <a:endParaRPr lang="en-US" dirty="0"/>
          </a:p>
          <a:p>
            <a:r>
              <a:rPr lang="en-US" i="1" dirty="0"/>
              <a:t>Note engineering stations match as-built plans exactly</a:t>
            </a:r>
          </a:p>
        </p:txBody>
      </p:sp>
      <p:sp>
        <p:nvSpPr>
          <p:cNvPr id="14" name="Arc 13">
            <a:extLst>
              <a:ext uri="{FF2B5EF4-FFF2-40B4-BE49-F238E27FC236}">
                <a16:creationId xmlns:a16="http://schemas.microsoft.com/office/drawing/2014/main" id="{F5BCDA46-F373-4E2A-B0ED-71D6815FBDD5}"/>
              </a:ext>
            </a:extLst>
          </p:cNvPr>
          <p:cNvSpPr/>
          <p:nvPr/>
        </p:nvSpPr>
        <p:spPr>
          <a:xfrm rot="10800000">
            <a:off x="2565646" y="3764132"/>
            <a:ext cx="1793289" cy="2650396"/>
          </a:xfrm>
          <a:prstGeom prst="arc">
            <a:avLst>
              <a:gd name="adj1" fmla="val 16200000"/>
              <a:gd name="adj2" fmla="val 337055"/>
            </a:avLst>
          </a:prstGeom>
          <a:ln w="15875">
            <a:solidFill>
              <a:schemeClr val="tx1"/>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4968D2A-9135-4BDB-912C-EFABB4C948E6}"/>
              </a:ext>
            </a:extLst>
          </p:cNvPr>
          <p:cNvCxnSpPr/>
          <p:nvPr/>
        </p:nvCxnSpPr>
        <p:spPr>
          <a:xfrm flipV="1">
            <a:off x="2556769" y="2636668"/>
            <a:ext cx="71021" cy="2441359"/>
          </a:xfrm>
          <a:prstGeom prst="line">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BC48A5D-0AA3-413B-8D0A-E100E64FFE68}"/>
              </a:ext>
            </a:extLst>
          </p:cNvPr>
          <p:cNvSpPr/>
          <p:nvPr/>
        </p:nvSpPr>
        <p:spPr>
          <a:xfrm>
            <a:off x="6781800" y="6105525"/>
            <a:ext cx="1409700" cy="6096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DCA013A-9926-4229-84B6-5CAB1A42A70D}"/>
              </a:ext>
            </a:extLst>
          </p:cNvPr>
          <p:cNvCxnSpPr/>
          <p:nvPr/>
        </p:nvCxnSpPr>
        <p:spPr>
          <a:xfrm>
            <a:off x="4339885" y="2744363"/>
            <a:ext cx="1041647" cy="231294"/>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21C4EC-D83F-47CA-9838-DACEC68D94C3}"/>
              </a:ext>
            </a:extLst>
          </p:cNvPr>
          <p:cNvSpPr txBox="1"/>
          <p:nvPr/>
        </p:nvSpPr>
        <p:spPr>
          <a:xfrm>
            <a:off x="5326761" y="2790991"/>
            <a:ext cx="333746" cy="369332"/>
          </a:xfrm>
          <a:prstGeom prst="rect">
            <a:avLst/>
          </a:prstGeom>
          <a:noFill/>
        </p:spPr>
        <p:txBody>
          <a:bodyPr wrap="none" rtlCol="0">
            <a:spAutoFit/>
          </a:bodyPr>
          <a:lstStyle/>
          <a:p>
            <a:r>
              <a:rPr lang="en-US" dirty="0"/>
              <a:t>N</a:t>
            </a:r>
          </a:p>
        </p:txBody>
      </p:sp>
      <p:sp>
        <p:nvSpPr>
          <p:cNvPr id="10" name="TextBox 9">
            <a:extLst>
              <a:ext uri="{FF2B5EF4-FFF2-40B4-BE49-F238E27FC236}">
                <a16:creationId xmlns:a16="http://schemas.microsoft.com/office/drawing/2014/main" id="{C8D67FD1-5734-487F-BA76-231F21CEE6DD}"/>
              </a:ext>
            </a:extLst>
          </p:cNvPr>
          <p:cNvSpPr txBox="1"/>
          <p:nvPr/>
        </p:nvSpPr>
        <p:spPr>
          <a:xfrm>
            <a:off x="11425561" y="6299615"/>
            <a:ext cx="688009" cy="369332"/>
          </a:xfrm>
          <a:prstGeom prst="rect">
            <a:avLst/>
          </a:prstGeom>
          <a:noFill/>
        </p:spPr>
        <p:txBody>
          <a:bodyPr wrap="none" rtlCol="0">
            <a:spAutoFit/>
          </a:bodyPr>
          <a:lstStyle/>
          <a:p>
            <a:r>
              <a:rPr lang="en-US" dirty="0"/>
              <a:t>p.4/7</a:t>
            </a:r>
          </a:p>
        </p:txBody>
      </p:sp>
    </p:spTree>
    <p:extLst>
      <p:ext uri="{BB962C8B-B14F-4D97-AF65-F5344CB8AC3E}">
        <p14:creationId xmlns:p14="http://schemas.microsoft.com/office/powerpoint/2010/main" val="287683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79EE4-389D-418D-A9CD-7014E597B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368" y="0"/>
            <a:ext cx="5299364" cy="6858000"/>
          </a:xfrm>
          <a:prstGeom prst="rect">
            <a:avLst/>
          </a:prstGeom>
        </p:spPr>
      </p:pic>
      <p:sp>
        <p:nvSpPr>
          <p:cNvPr id="8" name="TextBox 7">
            <a:extLst>
              <a:ext uri="{FF2B5EF4-FFF2-40B4-BE49-F238E27FC236}">
                <a16:creationId xmlns:a16="http://schemas.microsoft.com/office/drawing/2014/main" id="{F2142433-6C6D-404C-9D8E-868FBF5F0403}"/>
              </a:ext>
            </a:extLst>
          </p:cNvPr>
          <p:cNvSpPr txBox="1"/>
          <p:nvPr/>
        </p:nvSpPr>
        <p:spPr>
          <a:xfrm>
            <a:off x="7296150" y="1371600"/>
            <a:ext cx="4309962" cy="923330"/>
          </a:xfrm>
          <a:prstGeom prst="rect">
            <a:avLst/>
          </a:prstGeom>
          <a:noFill/>
        </p:spPr>
        <p:txBody>
          <a:bodyPr wrap="none" rtlCol="0">
            <a:spAutoFit/>
          </a:bodyPr>
          <a:lstStyle/>
          <a:p>
            <a:r>
              <a:rPr lang="en-US" dirty="0"/>
              <a:t>Abandonment document dated 10/19/1966</a:t>
            </a:r>
          </a:p>
          <a:p>
            <a:r>
              <a:rPr lang="en-US" dirty="0"/>
              <a:t>from Humboldt county recorders office</a:t>
            </a:r>
          </a:p>
          <a:p>
            <a:r>
              <a:rPr lang="en-US" dirty="0"/>
              <a:t>(p.1/4) </a:t>
            </a:r>
          </a:p>
        </p:txBody>
      </p:sp>
      <p:sp>
        <p:nvSpPr>
          <p:cNvPr id="4" name="TextBox 3">
            <a:extLst>
              <a:ext uri="{FF2B5EF4-FFF2-40B4-BE49-F238E27FC236}">
                <a16:creationId xmlns:a16="http://schemas.microsoft.com/office/drawing/2014/main" id="{D9038301-AC8B-403A-B16E-B519F65AFA9D}"/>
              </a:ext>
            </a:extLst>
          </p:cNvPr>
          <p:cNvSpPr txBox="1"/>
          <p:nvPr/>
        </p:nvSpPr>
        <p:spPr>
          <a:xfrm>
            <a:off x="11425561" y="6299615"/>
            <a:ext cx="688009" cy="369332"/>
          </a:xfrm>
          <a:prstGeom prst="rect">
            <a:avLst/>
          </a:prstGeom>
          <a:noFill/>
        </p:spPr>
        <p:txBody>
          <a:bodyPr wrap="none" rtlCol="0">
            <a:spAutoFit/>
          </a:bodyPr>
          <a:lstStyle/>
          <a:p>
            <a:r>
              <a:rPr lang="en-US" dirty="0"/>
              <a:t>p.5/7</a:t>
            </a:r>
          </a:p>
        </p:txBody>
      </p:sp>
    </p:spTree>
    <p:extLst>
      <p:ext uri="{BB962C8B-B14F-4D97-AF65-F5344CB8AC3E}">
        <p14:creationId xmlns:p14="http://schemas.microsoft.com/office/powerpoint/2010/main" val="326506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85964-DD6E-4046-8378-AAAEF57479BD}"/>
              </a:ext>
            </a:extLst>
          </p:cNvPr>
          <p:cNvPicPr>
            <a:picLocks noChangeAspect="1"/>
          </p:cNvPicPr>
          <p:nvPr/>
        </p:nvPicPr>
        <p:blipFill rotWithShape="1">
          <a:blip r:embed="rId2"/>
          <a:srcRect l="34375" t="22223" r="16172" b="1041"/>
          <a:stretch/>
        </p:blipFill>
        <p:spPr>
          <a:xfrm>
            <a:off x="657225" y="283308"/>
            <a:ext cx="6029325" cy="5262533"/>
          </a:xfrm>
          <a:prstGeom prst="rect">
            <a:avLst/>
          </a:prstGeom>
          <a:ln w="19050">
            <a:solidFill>
              <a:schemeClr val="tx1"/>
            </a:solidFill>
          </a:ln>
        </p:spPr>
      </p:pic>
      <p:sp>
        <p:nvSpPr>
          <p:cNvPr id="5" name="TextBox 4">
            <a:extLst>
              <a:ext uri="{FF2B5EF4-FFF2-40B4-BE49-F238E27FC236}">
                <a16:creationId xmlns:a16="http://schemas.microsoft.com/office/drawing/2014/main" id="{4CBB53DF-EE22-4020-B26B-3DAF6E35D568}"/>
              </a:ext>
            </a:extLst>
          </p:cNvPr>
          <p:cNvSpPr txBox="1"/>
          <p:nvPr/>
        </p:nvSpPr>
        <p:spPr>
          <a:xfrm>
            <a:off x="7267575" y="1021526"/>
            <a:ext cx="4429125" cy="4524315"/>
          </a:xfrm>
          <a:prstGeom prst="rect">
            <a:avLst/>
          </a:prstGeom>
          <a:noFill/>
        </p:spPr>
        <p:txBody>
          <a:bodyPr wrap="square">
            <a:spAutoFit/>
          </a:bodyPr>
          <a:lstStyle/>
          <a:p>
            <a:r>
              <a:rPr lang="en-US" dirty="0"/>
              <a:t>From introduction (p.1)</a:t>
            </a:r>
          </a:p>
          <a:p>
            <a:endParaRPr lang="en-US" dirty="0"/>
          </a:p>
          <a:p>
            <a:r>
              <a:rPr lang="en-US" dirty="0">
                <a:solidFill>
                  <a:schemeClr val="bg1">
                    <a:lumMod val="50000"/>
                  </a:schemeClr>
                </a:solidFill>
              </a:rPr>
              <a:t>The Trinidad Rancheria is now comprised of three separate parcels that total 82 acres. The largest parcel is located on the west side of Highway 101 along the Pacific Coast and is made up of 46.5 acres. This parcel accommodates Tribal Member Housing, Tribal Offices, a Tribal Library, the Cher-Ae Heights Casino and the Sunset Restaurant. </a:t>
            </a:r>
            <a:r>
              <a:rPr lang="en-US" b="1" dirty="0"/>
              <a:t>Approximately 8 acres were purchased in </a:t>
            </a:r>
            <a:r>
              <a:rPr lang="en-US" b="1" dirty="0" err="1"/>
              <a:t>Westhaven</a:t>
            </a:r>
            <a:r>
              <a:rPr lang="en-US" b="1" dirty="0"/>
              <a:t>, directly across Highway 101 in the late 1980s </a:t>
            </a:r>
            <a:r>
              <a:rPr lang="en-US" dirty="0"/>
              <a:t>and a third 27.5 acre parcel, located in the unincorporated community of McKinleyville, was purchased in the 1990s and now houses 12 residential properties. </a:t>
            </a:r>
          </a:p>
        </p:txBody>
      </p:sp>
      <p:sp>
        <p:nvSpPr>
          <p:cNvPr id="6" name="TextBox 5">
            <a:extLst>
              <a:ext uri="{FF2B5EF4-FFF2-40B4-BE49-F238E27FC236}">
                <a16:creationId xmlns:a16="http://schemas.microsoft.com/office/drawing/2014/main" id="{4BC42687-E138-47B8-8DED-88D4B243B70B}"/>
              </a:ext>
            </a:extLst>
          </p:cNvPr>
          <p:cNvSpPr txBox="1"/>
          <p:nvPr/>
        </p:nvSpPr>
        <p:spPr>
          <a:xfrm>
            <a:off x="997288" y="5836474"/>
            <a:ext cx="10896316" cy="400110"/>
          </a:xfrm>
          <a:prstGeom prst="rect">
            <a:avLst/>
          </a:prstGeom>
          <a:noFill/>
        </p:spPr>
        <p:txBody>
          <a:bodyPr wrap="none" rtlCol="0">
            <a:spAutoFit/>
          </a:bodyPr>
          <a:lstStyle/>
          <a:p>
            <a:r>
              <a:rPr lang="en-US" sz="2000" b="1" dirty="0"/>
              <a:t>2011 Community Plan states </a:t>
            </a:r>
            <a:r>
              <a:rPr lang="en-US" sz="2000" b="1" dirty="0" err="1"/>
              <a:t>Westhaven</a:t>
            </a:r>
            <a:r>
              <a:rPr lang="en-US" sz="2000" b="1" dirty="0"/>
              <a:t> acreage was purchased  25 years after freeway construction.</a:t>
            </a:r>
          </a:p>
        </p:txBody>
      </p:sp>
      <p:sp>
        <p:nvSpPr>
          <p:cNvPr id="7" name="TextBox 6">
            <a:extLst>
              <a:ext uri="{FF2B5EF4-FFF2-40B4-BE49-F238E27FC236}">
                <a16:creationId xmlns:a16="http://schemas.microsoft.com/office/drawing/2014/main" id="{82DF386B-4501-47F7-9C3E-BBEE3191A145}"/>
              </a:ext>
            </a:extLst>
          </p:cNvPr>
          <p:cNvSpPr txBox="1"/>
          <p:nvPr/>
        </p:nvSpPr>
        <p:spPr>
          <a:xfrm>
            <a:off x="11425561" y="6299615"/>
            <a:ext cx="688009" cy="369332"/>
          </a:xfrm>
          <a:prstGeom prst="rect">
            <a:avLst/>
          </a:prstGeom>
          <a:noFill/>
        </p:spPr>
        <p:txBody>
          <a:bodyPr wrap="none" rtlCol="0">
            <a:spAutoFit/>
          </a:bodyPr>
          <a:lstStyle/>
          <a:p>
            <a:r>
              <a:rPr lang="en-US" dirty="0"/>
              <a:t>p.6/7</a:t>
            </a:r>
          </a:p>
        </p:txBody>
      </p:sp>
    </p:spTree>
    <p:extLst>
      <p:ext uri="{BB962C8B-B14F-4D97-AF65-F5344CB8AC3E}">
        <p14:creationId xmlns:p14="http://schemas.microsoft.com/office/powerpoint/2010/main" val="86289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139460-C5E3-43A4-885B-768DCC48B6ED}"/>
              </a:ext>
            </a:extLst>
          </p:cNvPr>
          <p:cNvPicPr>
            <a:picLocks noChangeAspect="1"/>
          </p:cNvPicPr>
          <p:nvPr/>
        </p:nvPicPr>
        <p:blipFill rotWithShape="1">
          <a:blip r:embed="rId2">
            <a:alphaModFix amt="72000"/>
          </a:blip>
          <a:srcRect l="6918" t="11739" r="38536" b="6377"/>
          <a:stretch/>
        </p:blipFill>
        <p:spPr>
          <a:xfrm>
            <a:off x="1103242" y="824948"/>
            <a:ext cx="6738731" cy="5615608"/>
          </a:xfrm>
          <a:prstGeom prst="rect">
            <a:avLst/>
          </a:prstGeom>
          <a:ln w="22225">
            <a:solidFill>
              <a:schemeClr val="tx1"/>
            </a:solidFill>
          </a:ln>
        </p:spPr>
      </p:pic>
      <p:sp>
        <p:nvSpPr>
          <p:cNvPr id="5" name="Rectangle 4">
            <a:extLst>
              <a:ext uri="{FF2B5EF4-FFF2-40B4-BE49-F238E27FC236}">
                <a16:creationId xmlns:a16="http://schemas.microsoft.com/office/drawing/2014/main" id="{73E71E22-5E52-44F4-8533-F559CE3D7812}"/>
              </a:ext>
            </a:extLst>
          </p:cNvPr>
          <p:cNvSpPr/>
          <p:nvPr/>
        </p:nvSpPr>
        <p:spPr>
          <a:xfrm rot="3705672">
            <a:off x="5755245" y="4493167"/>
            <a:ext cx="1870767" cy="1374943"/>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EC8795-A43A-400C-9DD4-2BDBF118EC96}"/>
              </a:ext>
            </a:extLst>
          </p:cNvPr>
          <p:cNvSpPr/>
          <p:nvPr/>
        </p:nvSpPr>
        <p:spPr>
          <a:xfrm rot="19878725">
            <a:off x="5998561" y="4298516"/>
            <a:ext cx="1393155" cy="18025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756568D-3049-4A4C-B8FA-9F2860177F2B}"/>
              </a:ext>
            </a:extLst>
          </p:cNvPr>
          <p:cNvCxnSpPr>
            <a:cxnSpLocks/>
          </p:cNvCxnSpPr>
          <p:nvPr/>
        </p:nvCxnSpPr>
        <p:spPr>
          <a:xfrm flipV="1">
            <a:off x="5883965" y="4482548"/>
            <a:ext cx="1222513" cy="6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BCFAD4-C50A-4016-9A22-A8B56FD7B2BF}"/>
              </a:ext>
            </a:extLst>
          </p:cNvPr>
          <p:cNvCxnSpPr>
            <a:cxnSpLocks/>
          </p:cNvCxnSpPr>
          <p:nvPr/>
        </p:nvCxnSpPr>
        <p:spPr>
          <a:xfrm flipV="1">
            <a:off x="6096000" y="4890331"/>
            <a:ext cx="1222513" cy="6361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F69D862F-7FB5-4E60-81BF-6F54F1A9019F}"/>
              </a:ext>
            </a:extLst>
          </p:cNvPr>
          <p:cNvSpPr/>
          <p:nvPr/>
        </p:nvSpPr>
        <p:spPr>
          <a:xfrm rot="2353705">
            <a:off x="2916536" y="1933538"/>
            <a:ext cx="1113182" cy="660740"/>
          </a:xfrm>
          <a:prstGeom prst="triangle">
            <a:avLst>
              <a:gd name="adj" fmla="val 52783"/>
            </a:avLst>
          </a:prstGeom>
          <a:solidFill>
            <a:schemeClr val="accent1">
              <a:alpha val="3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7C52553-9C3F-43C2-A896-DA0159846CA8}"/>
              </a:ext>
            </a:extLst>
          </p:cNvPr>
          <p:cNvSpPr txBox="1"/>
          <p:nvPr/>
        </p:nvSpPr>
        <p:spPr>
          <a:xfrm>
            <a:off x="8207542" y="4209357"/>
            <a:ext cx="4070473" cy="2031325"/>
          </a:xfrm>
          <a:prstGeom prst="rect">
            <a:avLst/>
          </a:prstGeom>
          <a:noFill/>
        </p:spPr>
        <p:txBody>
          <a:bodyPr wrap="none" rtlCol="0">
            <a:spAutoFit/>
          </a:bodyPr>
          <a:lstStyle/>
          <a:p>
            <a:r>
              <a:rPr lang="en-US" dirty="0"/>
              <a:t>Tribal lands presumably purchased ~1988</a:t>
            </a:r>
          </a:p>
          <a:p>
            <a:r>
              <a:rPr lang="en-US" dirty="0"/>
              <a:t>Current tribal residences</a:t>
            </a:r>
          </a:p>
          <a:p>
            <a:r>
              <a:rPr lang="en-US" dirty="0"/>
              <a:t>APNs:</a:t>
            </a:r>
          </a:p>
          <a:p>
            <a:r>
              <a:rPr lang="en-US" dirty="0"/>
              <a:t>515-041-074=1.73 acre</a:t>
            </a:r>
          </a:p>
          <a:p>
            <a:r>
              <a:rPr lang="en-US" dirty="0"/>
              <a:t>515-041-075=1.32 acre</a:t>
            </a:r>
          </a:p>
          <a:p>
            <a:r>
              <a:rPr lang="en-US" dirty="0"/>
              <a:t>515-041-067=4.25 acre</a:t>
            </a:r>
          </a:p>
          <a:p>
            <a:r>
              <a:rPr lang="en-US" dirty="0"/>
              <a:t>                         7.8   acre=~8 acre</a:t>
            </a:r>
          </a:p>
        </p:txBody>
      </p:sp>
      <p:sp>
        <p:nvSpPr>
          <p:cNvPr id="13" name="TextBox 12">
            <a:extLst>
              <a:ext uri="{FF2B5EF4-FFF2-40B4-BE49-F238E27FC236}">
                <a16:creationId xmlns:a16="http://schemas.microsoft.com/office/drawing/2014/main" id="{98E9253A-EEF4-40B6-A15F-E18D2BBB730A}"/>
              </a:ext>
            </a:extLst>
          </p:cNvPr>
          <p:cNvSpPr txBox="1"/>
          <p:nvPr/>
        </p:nvSpPr>
        <p:spPr>
          <a:xfrm>
            <a:off x="8286550" y="1146313"/>
            <a:ext cx="3412153" cy="923330"/>
          </a:xfrm>
          <a:prstGeom prst="rect">
            <a:avLst/>
          </a:prstGeom>
          <a:noFill/>
        </p:spPr>
        <p:txBody>
          <a:bodyPr wrap="none" rtlCol="0">
            <a:spAutoFit/>
          </a:bodyPr>
          <a:lstStyle/>
          <a:p>
            <a:r>
              <a:rPr lang="en-US" dirty="0"/>
              <a:t>Original 1908 east side tribal lands</a:t>
            </a:r>
          </a:p>
          <a:p>
            <a:r>
              <a:rPr lang="en-US" dirty="0"/>
              <a:t>(abandoned 1966)</a:t>
            </a:r>
          </a:p>
          <a:p>
            <a:r>
              <a:rPr lang="en-US" dirty="0"/>
              <a:t>APN:515-311-003</a:t>
            </a:r>
          </a:p>
        </p:txBody>
      </p:sp>
      <p:sp>
        <p:nvSpPr>
          <p:cNvPr id="14" name="Left Brace 13">
            <a:extLst>
              <a:ext uri="{FF2B5EF4-FFF2-40B4-BE49-F238E27FC236}">
                <a16:creationId xmlns:a16="http://schemas.microsoft.com/office/drawing/2014/main" id="{C4014078-6976-4FF9-A291-25F6D2B4DFE2}"/>
              </a:ext>
            </a:extLst>
          </p:cNvPr>
          <p:cNvSpPr/>
          <p:nvPr/>
        </p:nvSpPr>
        <p:spPr>
          <a:xfrm>
            <a:off x="7993598" y="4281450"/>
            <a:ext cx="117090" cy="1610139"/>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4B7C576-64D9-4D8F-8A68-BE5AD13605BD}"/>
              </a:ext>
            </a:extLst>
          </p:cNvPr>
          <p:cNvCxnSpPr/>
          <p:nvPr/>
        </p:nvCxnSpPr>
        <p:spPr>
          <a:xfrm flipH="1">
            <a:off x="3611677" y="1607978"/>
            <a:ext cx="4674873" cy="655930"/>
          </a:xfrm>
          <a:prstGeom prst="line">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7A8B55-92A5-4A1C-82FF-0157AF11971A}"/>
              </a:ext>
            </a:extLst>
          </p:cNvPr>
          <p:cNvCxnSpPr>
            <a:cxnSpLocks/>
          </p:cNvCxnSpPr>
          <p:nvPr/>
        </p:nvCxnSpPr>
        <p:spPr>
          <a:xfrm flipV="1">
            <a:off x="9650896" y="5891589"/>
            <a:ext cx="77525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5955F78-9C8F-4B3E-90E7-D4C86CB7D3CE}"/>
              </a:ext>
            </a:extLst>
          </p:cNvPr>
          <p:cNvCxnSpPr>
            <a:cxnSpLocks/>
          </p:cNvCxnSpPr>
          <p:nvPr/>
        </p:nvCxnSpPr>
        <p:spPr>
          <a:xfrm flipH="1" flipV="1">
            <a:off x="951617" y="3767810"/>
            <a:ext cx="699947" cy="1682232"/>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0BBDA1D-F77E-4AA5-9761-5FE5C6A5B9D2}"/>
              </a:ext>
            </a:extLst>
          </p:cNvPr>
          <p:cNvSpPr txBox="1"/>
          <p:nvPr/>
        </p:nvSpPr>
        <p:spPr>
          <a:xfrm rot="21165732">
            <a:off x="735931" y="3448552"/>
            <a:ext cx="333746" cy="369332"/>
          </a:xfrm>
          <a:prstGeom prst="rect">
            <a:avLst/>
          </a:prstGeom>
          <a:noFill/>
        </p:spPr>
        <p:txBody>
          <a:bodyPr wrap="none" rtlCol="0">
            <a:spAutoFit/>
          </a:bodyPr>
          <a:lstStyle/>
          <a:p>
            <a:r>
              <a:rPr lang="en-US" dirty="0"/>
              <a:t>N</a:t>
            </a:r>
          </a:p>
        </p:txBody>
      </p:sp>
      <p:sp>
        <p:nvSpPr>
          <p:cNvPr id="19" name="TextBox 18">
            <a:extLst>
              <a:ext uri="{FF2B5EF4-FFF2-40B4-BE49-F238E27FC236}">
                <a16:creationId xmlns:a16="http://schemas.microsoft.com/office/drawing/2014/main" id="{20A59D9D-4972-4F49-9B47-47729D79FEC0}"/>
              </a:ext>
            </a:extLst>
          </p:cNvPr>
          <p:cNvSpPr txBox="1"/>
          <p:nvPr/>
        </p:nvSpPr>
        <p:spPr>
          <a:xfrm>
            <a:off x="11425561" y="6299615"/>
            <a:ext cx="688009" cy="369332"/>
          </a:xfrm>
          <a:prstGeom prst="rect">
            <a:avLst/>
          </a:prstGeom>
          <a:noFill/>
        </p:spPr>
        <p:txBody>
          <a:bodyPr wrap="none" rtlCol="0">
            <a:spAutoFit/>
          </a:bodyPr>
          <a:lstStyle/>
          <a:p>
            <a:r>
              <a:rPr lang="en-US" dirty="0"/>
              <a:t>p.7/7</a:t>
            </a:r>
          </a:p>
        </p:txBody>
      </p:sp>
      <p:sp>
        <p:nvSpPr>
          <p:cNvPr id="2" name="TextBox 1">
            <a:extLst>
              <a:ext uri="{FF2B5EF4-FFF2-40B4-BE49-F238E27FC236}">
                <a16:creationId xmlns:a16="http://schemas.microsoft.com/office/drawing/2014/main" id="{3246632A-DE17-4E50-85A0-B9CA7E3293C7}"/>
              </a:ext>
            </a:extLst>
          </p:cNvPr>
          <p:cNvSpPr txBox="1"/>
          <p:nvPr/>
        </p:nvSpPr>
        <p:spPr>
          <a:xfrm>
            <a:off x="8286550" y="2782748"/>
            <a:ext cx="2953244" cy="1200329"/>
          </a:xfrm>
          <a:prstGeom prst="rect">
            <a:avLst/>
          </a:prstGeom>
          <a:noFill/>
        </p:spPr>
        <p:txBody>
          <a:bodyPr wrap="none" rtlCol="0">
            <a:spAutoFit/>
          </a:bodyPr>
          <a:lstStyle/>
          <a:p>
            <a:r>
              <a:rPr lang="en-US" dirty="0">
                <a:solidFill>
                  <a:schemeClr val="bg1">
                    <a:lumMod val="65000"/>
                  </a:schemeClr>
                </a:solidFill>
              </a:rPr>
              <a:t>Source: </a:t>
            </a:r>
          </a:p>
          <a:p>
            <a:r>
              <a:rPr lang="en-US" dirty="0">
                <a:solidFill>
                  <a:schemeClr val="bg1">
                    <a:lumMod val="65000"/>
                  </a:schemeClr>
                </a:solidFill>
              </a:rPr>
              <a:t>Humboldt County GIS, </a:t>
            </a:r>
          </a:p>
          <a:p>
            <a:r>
              <a:rPr lang="en-US" dirty="0">
                <a:solidFill>
                  <a:schemeClr val="bg1">
                    <a:lumMod val="65000"/>
                  </a:schemeClr>
                </a:solidFill>
              </a:rPr>
              <a:t>Hum County Recorders Office</a:t>
            </a:r>
          </a:p>
          <a:p>
            <a:r>
              <a:rPr lang="en-US" dirty="0">
                <a:solidFill>
                  <a:schemeClr val="bg1">
                    <a:lumMod val="65000"/>
                  </a:schemeClr>
                </a:solidFill>
              </a:rPr>
              <a:t>Caltrans as-built plans</a:t>
            </a:r>
          </a:p>
        </p:txBody>
      </p:sp>
      <p:sp>
        <p:nvSpPr>
          <p:cNvPr id="22" name="TextBox 21">
            <a:extLst>
              <a:ext uri="{FF2B5EF4-FFF2-40B4-BE49-F238E27FC236}">
                <a16:creationId xmlns:a16="http://schemas.microsoft.com/office/drawing/2014/main" id="{69794C8C-81D0-4BB9-81EE-A80D271EEC1E}"/>
              </a:ext>
            </a:extLst>
          </p:cNvPr>
          <p:cNvSpPr txBox="1"/>
          <p:nvPr/>
        </p:nvSpPr>
        <p:spPr>
          <a:xfrm>
            <a:off x="8218390" y="2263908"/>
            <a:ext cx="2659318" cy="369332"/>
          </a:xfrm>
          <a:prstGeom prst="rect">
            <a:avLst/>
          </a:prstGeom>
          <a:noFill/>
        </p:spPr>
        <p:txBody>
          <a:bodyPr wrap="none" rtlCol="0">
            <a:spAutoFit/>
          </a:bodyPr>
          <a:lstStyle/>
          <a:p>
            <a:r>
              <a:rPr lang="en-US" dirty="0"/>
              <a:t>Freeway constructed 1962</a:t>
            </a:r>
          </a:p>
        </p:txBody>
      </p:sp>
    </p:spTree>
    <p:extLst>
      <p:ext uri="{BB962C8B-B14F-4D97-AF65-F5344CB8AC3E}">
        <p14:creationId xmlns:p14="http://schemas.microsoft.com/office/powerpoint/2010/main" val="3040156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339</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kostrzewa</dc:creator>
  <cp:lastModifiedBy>lucy kostrzewa</cp:lastModifiedBy>
  <cp:revision>27</cp:revision>
  <cp:lastPrinted>2022-01-03T17:58:19Z</cp:lastPrinted>
  <dcterms:created xsi:type="dcterms:W3CDTF">2022-01-03T15:42:11Z</dcterms:created>
  <dcterms:modified xsi:type="dcterms:W3CDTF">2022-01-04T17:26:38Z</dcterms:modified>
</cp:coreProperties>
</file>